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3" r:id="rId3"/>
    <p:sldId id="257" r:id="rId4"/>
    <p:sldId id="258" r:id="rId5"/>
    <p:sldId id="264" r:id="rId6"/>
    <p:sldId id="267" r:id="rId7"/>
    <p:sldId id="273" r:id="rId8"/>
    <p:sldId id="259" r:id="rId9"/>
    <p:sldId id="271" r:id="rId10"/>
    <p:sldId id="272" r:id="rId11"/>
    <p:sldId id="261" r:id="rId12"/>
    <p:sldId id="269" r:id="rId13"/>
    <p:sldId id="270" r:id="rId14"/>
    <p:sldId id="262" r:id="rId15"/>
    <p:sldId id="274" r:id="rId16"/>
    <p:sldId id="275" r:id="rId17"/>
    <p:sldId id="27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6"/>
    <p:restoredTop sz="94722"/>
  </p:normalViewPr>
  <p:slideViewPr>
    <p:cSldViewPr snapToGrid="0" snapToObjects="1">
      <p:cViewPr varScale="1">
        <p:scale>
          <a:sx n="82" d="100"/>
          <a:sy n="82" d="100"/>
        </p:scale>
        <p:origin x="725" y="62"/>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8B3101-AD6F-9D44-8BCE-6B5CCA953B27}" type="datetimeFigureOut">
              <a:rPr lang="en-US" smtClean="0"/>
              <a:t>9/17/2020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02ADE-D325-1946-B3B9-618D6110ADD2}" type="slidenum">
              <a:rPr lang="en-US" smtClean="0"/>
              <a:t>‹#›</a:t>
            </a:fld>
            <a:endParaRPr lang="en-US"/>
          </a:p>
        </p:txBody>
      </p:sp>
    </p:spTree>
    <p:extLst>
      <p:ext uri="{BB962C8B-B14F-4D97-AF65-F5344CB8AC3E}">
        <p14:creationId xmlns:p14="http://schemas.microsoft.com/office/powerpoint/2010/main" val="1815616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02ADE-D325-1946-B3B9-618D6110ADD2}" type="slidenum">
              <a:rPr lang="en-US" smtClean="0"/>
              <a:t>4</a:t>
            </a:fld>
            <a:endParaRPr lang="en-US"/>
          </a:p>
        </p:txBody>
      </p:sp>
    </p:spTree>
    <p:extLst>
      <p:ext uri="{BB962C8B-B14F-4D97-AF65-F5344CB8AC3E}">
        <p14:creationId xmlns:p14="http://schemas.microsoft.com/office/powerpoint/2010/main" val="56626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02ADE-D325-1946-B3B9-618D6110ADD2}" type="slidenum">
              <a:rPr lang="en-US" smtClean="0"/>
              <a:t>5</a:t>
            </a:fld>
            <a:endParaRPr lang="en-US"/>
          </a:p>
        </p:txBody>
      </p:sp>
    </p:spTree>
    <p:extLst>
      <p:ext uri="{BB962C8B-B14F-4D97-AF65-F5344CB8AC3E}">
        <p14:creationId xmlns:p14="http://schemas.microsoft.com/office/powerpoint/2010/main" val="381798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02ADE-D325-1946-B3B9-618D6110ADD2}" type="slidenum">
              <a:rPr lang="en-US" smtClean="0"/>
              <a:t>6</a:t>
            </a:fld>
            <a:endParaRPr lang="en-US"/>
          </a:p>
        </p:txBody>
      </p:sp>
    </p:spTree>
    <p:extLst>
      <p:ext uri="{BB962C8B-B14F-4D97-AF65-F5344CB8AC3E}">
        <p14:creationId xmlns:p14="http://schemas.microsoft.com/office/powerpoint/2010/main" val="40713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02ADE-D325-1946-B3B9-618D6110ADD2}" type="slidenum">
              <a:rPr lang="en-US" smtClean="0"/>
              <a:t>7</a:t>
            </a:fld>
            <a:endParaRPr lang="en-US"/>
          </a:p>
        </p:txBody>
      </p:sp>
    </p:spTree>
    <p:extLst>
      <p:ext uri="{BB962C8B-B14F-4D97-AF65-F5344CB8AC3E}">
        <p14:creationId xmlns:p14="http://schemas.microsoft.com/office/powerpoint/2010/main" val="130515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02ADE-D325-1946-B3B9-618D6110ADD2}" type="slidenum">
              <a:rPr lang="en-US" smtClean="0"/>
              <a:t>8</a:t>
            </a:fld>
            <a:endParaRPr lang="en-US"/>
          </a:p>
        </p:txBody>
      </p:sp>
    </p:spTree>
    <p:extLst>
      <p:ext uri="{BB962C8B-B14F-4D97-AF65-F5344CB8AC3E}">
        <p14:creationId xmlns:p14="http://schemas.microsoft.com/office/powerpoint/2010/main" val="2131760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E1D2-C488-964B-9143-856DA83360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975878-195B-0A45-A8A3-10A1FFAF35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710F70-8A08-3247-A8FC-E2AACD38C1B4}"/>
              </a:ext>
            </a:extLst>
          </p:cNvPr>
          <p:cNvSpPr>
            <a:spLocks noGrp="1"/>
          </p:cNvSpPr>
          <p:nvPr>
            <p:ph type="dt" sz="half" idx="10"/>
          </p:nvPr>
        </p:nvSpPr>
        <p:spPr/>
        <p:txBody>
          <a:bodyPr/>
          <a:lstStyle/>
          <a:p>
            <a:fld id="{7D623756-EC13-DF46-9913-D7260022AC3E}" type="datetimeFigureOut">
              <a:rPr lang="en-US" smtClean="0"/>
              <a:t>9/17/2020</a:t>
            </a:fld>
            <a:endParaRPr lang="en-US"/>
          </a:p>
        </p:txBody>
      </p:sp>
      <p:sp>
        <p:nvSpPr>
          <p:cNvPr id="5" name="Footer Placeholder 4">
            <a:extLst>
              <a:ext uri="{FF2B5EF4-FFF2-40B4-BE49-F238E27FC236}">
                <a16:creationId xmlns:a16="http://schemas.microsoft.com/office/drawing/2014/main" id="{4F8D32D8-C9AC-C245-9F4D-EBB6CFE1B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533CE-9803-3545-A18B-DE26FCDC3165}"/>
              </a:ext>
            </a:extLst>
          </p:cNvPr>
          <p:cNvSpPr>
            <a:spLocks noGrp="1"/>
          </p:cNvSpPr>
          <p:nvPr>
            <p:ph type="sldNum" sz="quarter" idx="12"/>
          </p:nvPr>
        </p:nvSpPr>
        <p:spPr/>
        <p:txBody>
          <a:bodyPr/>
          <a:lstStyle/>
          <a:p>
            <a:fld id="{B52329B3-CF86-E744-B50B-A16AF4F0951B}" type="slidenum">
              <a:rPr lang="en-US" smtClean="0"/>
              <a:t>‹#›</a:t>
            </a:fld>
            <a:endParaRPr lang="en-US"/>
          </a:p>
        </p:txBody>
      </p:sp>
    </p:spTree>
    <p:extLst>
      <p:ext uri="{BB962C8B-B14F-4D97-AF65-F5344CB8AC3E}">
        <p14:creationId xmlns:p14="http://schemas.microsoft.com/office/powerpoint/2010/main" val="237269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2C3AC-9054-4F4D-949E-B4B8C59844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42A4A1-967D-7442-93E8-D076ED4E28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E3BF0-805E-3D4C-97BB-31C9F8111AAC}"/>
              </a:ext>
            </a:extLst>
          </p:cNvPr>
          <p:cNvSpPr>
            <a:spLocks noGrp="1"/>
          </p:cNvSpPr>
          <p:nvPr>
            <p:ph type="dt" sz="half" idx="10"/>
          </p:nvPr>
        </p:nvSpPr>
        <p:spPr/>
        <p:txBody>
          <a:bodyPr/>
          <a:lstStyle/>
          <a:p>
            <a:fld id="{7D623756-EC13-DF46-9913-D7260022AC3E}" type="datetimeFigureOut">
              <a:rPr lang="en-US" smtClean="0"/>
              <a:t>9/17/2020</a:t>
            </a:fld>
            <a:endParaRPr lang="en-US"/>
          </a:p>
        </p:txBody>
      </p:sp>
      <p:sp>
        <p:nvSpPr>
          <p:cNvPr id="5" name="Footer Placeholder 4">
            <a:extLst>
              <a:ext uri="{FF2B5EF4-FFF2-40B4-BE49-F238E27FC236}">
                <a16:creationId xmlns:a16="http://schemas.microsoft.com/office/drawing/2014/main" id="{9F33E2EC-CCE5-4941-AF33-5B92851C9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DF240-FAD0-5D40-AA64-6653CBC233F4}"/>
              </a:ext>
            </a:extLst>
          </p:cNvPr>
          <p:cNvSpPr>
            <a:spLocks noGrp="1"/>
          </p:cNvSpPr>
          <p:nvPr>
            <p:ph type="sldNum" sz="quarter" idx="12"/>
          </p:nvPr>
        </p:nvSpPr>
        <p:spPr/>
        <p:txBody>
          <a:bodyPr/>
          <a:lstStyle/>
          <a:p>
            <a:fld id="{B52329B3-CF86-E744-B50B-A16AF4F0951B}" type="slidenum">
              <a:rPr lang="en-US" smtClean="0"/>
              <a:t>‹#›</a:t>
            </a:fld>
            <a:endParaRPr lang="en-US"/>
          </a:p>
        </p:txBody>
      </p:sp>
    </p:spTree>
    <p:extLst>
      <p:ext uri="{BB962C8B-B14F-4D97-AF65-F5344CB8AC3E}">
        <p14:creationId xmlns:p14="http://schemas.microsoft.com/office/powerpoint/2010/main" val="264976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69CE1-ACEE-E048-88EA-FACB899585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20F2B2-5337-1E44-B83B-71A4FC226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B5D96-402C-2A42-B9E1-9ACE5F30DCE2}"/>
              </a:ext>
            </a:extLst>
          </p:cNvPr>
          <p:cNvSpPr>
            <a:spLocks noGrp="1"/>
          </p:cNvSpPr>
          <p:nvPr>
            <p:ph type="dt" sz="half" idx="10"/>
          </p:nvPr>
        </p:nvSpPr>
        <p:spPr/>
        <p:txBody>
          <a:bodyPr/>
          <a:lstStyle/>
          <a:p>
            <a:fld id="{7D623756-EC13-DF46-9913-D7260022AC3E}" type="datetimeFigureOut">
              <a:rPr lang="en-US" smtClean="0"/>
              <a:t>9/17/2020</a:t>
            </a:fld>
            <a:endParaRPr lang="en-US"/>
          </a:p>
        </p:txBody>
      </p:sp>
      <p:sp>
        <p:nvSpPr>
          <p:cNvPr id="5" name="Footer Placeholder 4">
            <a:extLst>
              <a:ext uri="{FF2B5EF4-FFF2-40B4-BE49-F238E27FC236}">
                <a16:creationId xmlns:a16="http://schemas.microsoft.com/office/drawing/2014/main" id="{6C73B522-4098-F14E-834C-624FC85FC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02491-142A-F04B-AAFD-12AE02AA5344}"/>
              </a:ext>
            </a:extLst>
          </p:cNvPr>
          <p:cNvSpPr>
            <a:spLocks noGrp="1"/>
          </p:cNvSpPr>
          <p:nvPr>
            <p:ph type="sldNum" sz="quarter" idx="12"/>
          </p:nvPr>
        </p:nvSpPr>
        <p:spPr/>
        <p:txBody>
          <a:bodyPr/>
          <a:lstStyle/>
          <a:p>
            <a:fld id="{B52329B3-CF86-E744-B50B-A16AF4F0951B}" type="slidenum">
              <a:rPr lang="en-US" smtClean="0"/>
              <a:t>‹#›</a:t>
            </a:fld>
            <a:endParaRPr lang="en-US"/>
          </a:p>
        </p:txBody>
      </p:sp>
    </p:spTree>
    <p:extLst>
      <p:ext uri="{BB962C8B-B14F-4D97-AF65-F5344CB8AC3E}">
        <p14:creationId xmlns:p14="http://schemas.microsoft.com/office/powerpoint/2010/main" val="140619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5C504-521D-E241-8BE3-98BD26C56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5175BF-C9C4-A340-948B-791BA80572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F0070E-1B63-E64C-B5B8-CA9BBBF85C87}"/>
              </a:ext>
            </a:extLst>
          </p:cNvPr>
          <p:cNvSpPr>
            <a:spLocks noGrp="1"/>
          </p:cNvSpPr>
          <p:nvPr>
            <p:ph type="dt" sz="half" idx="10"/>
          </p:nvPr>
        </p:nvSpPr>
        <p:spPr/>
        <p:txBody>
          <a:bodyPr/>
          <a:lstStyle/>
          <a:p>
            <a:fld id="{7D623756-EC13-DF46-9913-D7260022AC3E}" type="datetimeFigureOut">
              <a:rPr lang="en-US" smtClean="0"/>
              <a:t>9/17/2020</a:t>
            </a:fld>
            <a:endParaRPr lang="en-US"/>
          </a:p>
        </p:txBody>
      </p:sp>
      <p:sp>
        <p:nvSpPr>
          <p:cNvPr id="5" name="Footer Placeholder 4">
            <a:extLst>
              <a:ext uri="{FF2B5EF4-FFF2-40B4-BE49-F238E27FC236}">
                <a16:creationId xmlns:a16="http://schemas.microsoft.com/office/drawing/2014/main" id="{F9109FB9-E790-4349-8FE6-9BB493E98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F5A2F-6E7C-2647-8B8C-B106934E63BA}"/>
              </a:ext>
            </a:extLst>
          </p:cNvPr>
          <p:cNvSpPr>
            <a:spLocks noGrp="1"/>
          </p:cNvSpPr>
          <p:nvPr>
            <p:ph type="sldNum" sz="quarter" idx="12"/>
          </p:nvPr>
        </p:nvSpPr>
        <p:spPr/>
        <p:txBody>
          <a:bodyPr/>
          <a:lstStyle/>
          <a:p>
            <a:fld id="{B52329B3-CF86-E744-B50B-A16AF4F0951B}" type="slidenum">
              <a:rPr lang="en-US" smtClean="0"/>
              <a:t>‹#›</a:t>
            </a:fld>
            <a:endParaRPr lang="en-US"/>
          </a:p>
        </p:txBody>
      </p:sp>
    </p:spTree>
    <p:extLst>
      <p:ext uri="{BB962C8B-B14F-4D97-AF65-F5344CB8AC3E}">
        <p14:creationId xmlns:p14="http://schemas.microsoft.com/office/powerpoint/2010/main" val="204509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1C2C-42B0-BE4C-A853-C2AAD509C8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83856D-9871-CF49-8502-D58BF70DB3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8EE2CC-4295-9849-80DC-53707EC128EC}"/>
              </a:ext>
            </a:extLst>
          </p:cNvPr>
          <p:cNvSpPr>
            <a:spLocks noGrp="1"/>
          </p:cNvSpPr>
          <p:nvPr>
            <p:ph type="dt" sz="half" idx="10"/>
          </p:nvPr>
        </p:nvSpPr>
        <p:spPr/>
        <p:txBody>
          <a:bodyPr/>
          <a:lstStyle/>
          <a:p>
            <a:fld id="{7D623756-EC13-DF46-9913-D7260022AC3E}" type="datetimeFigureOut">
              <a:rPr lang="en-US" smtClean="0"/>
              <a:t>9/17/2020</a:t>
            </a:fld>
            <a:endParaRPr lang="en-US"/>
          </a:p>
        </p:txBody>
      </p:sp>
      <p:sp>
        <p:nvSpPr>
          <p:cNvPr id="5" name="Footer Placeholder 4">
            <a:extLst>
              <a:ext uri="{FF2B5EF4-FFF2-40B4-BE49-F238E27FC236}">
                <a16:creationId xmlns:a16="http://schemas.microsoft.com/office/drawing/2014/main" id="{B6ABE962-A592-9D48-91F2-229C696F2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FC41A-AA86-7144-9F98-290D77A0FABD}"/>
              </a:ext>
            </a:extLst>
          </p:cNvPr>
          <p:cNvSpPr>
            <a:spLocks noGrp="1"/>
          </p:cNvSpPr>
          <p:nvPr>
            <p:ph type="sldNum" sz="quarter" idx="12"/>
          </p:nvPr>
        </p:nvSpPr>
        <p:spPr/>
        <p:txBody>
          <a:bodyPr/>
          <a:lstStyle/>
          <a:p>
            <a:fld id="{B52329B3-CF86-E744-B50B-A16AF4F0951B}" type="slidenum">
              <a:rPr lang="en-US" smtClean="0"/>
              <a:t>‹#›</a:t>
            </a:fld>
            <a:endParaRPr lang="en-US"/>
          </a:p>
        </p:txBody>
      </p:sp>
    </p:spTree>
    <p:extLst>
      <p:ext uri="{BB962C8B-B14F-4D97-AF65-F5344CB8AC3E}">
        <p14:creationId xmlns:p14="http://schemas.microsoft.com/office/powerpoint/2010/main" val="161265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42888-CA3E-3945-A7FD-B3F7B50C3D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733E62-AA21-2E4A-A485-CDC03B7E55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E77E68-52E2-A74A-920B-33E81BB47E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11664A-11C5-104F-8677-6E8369FE8450}"/>
              </a:ext>
            </a:extLst>
          </p:cNvPr>
          <p:cNvSpPr>
            <a:spLocks noGrp="1"/>
          </p:cNvSpPr>
          <p:nvPr>
            <p:ph type="dt" sz="half" idx="10"/>
          </p:nvPr>
        </p:nvSpPr>
        <p:spPr/>
        <p:txBody>
          <a:bodyPr/>
          <a:lstStyle/>
          <a:p>
            <a:fld id="{7D623756-EC13-DF46-9913-D7260022AC3E}" type="datetimeFigureOut">
              <a:rPr lang="en-US" smtClean="0"/>
              <a:t>9/17/2020</a:t>
            </a:fld>
            <a:endParaRPr lang="en-US"/>
          </a:p>
        </p:txBody>
      </p:sp>
      <p:sp>
        <p:nvSpPr>
          <p:cNvPr id="6" name="Footer Placeholder 5">
            <a:extLst>
              <a:ext uri="{FF2B5EF4-FFF2-40B4-BE49-F238E27FC236}">
                <a16:creationId xmlns:a16="http://schemas.microsoft.com/office/drawing/2014/main" id="{367D8250-CCF5-8E46-8C4B-E7C3AD0EC1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610DC-FFB4-6845-BCA0-31CC30401F21}"/>
              </a:ext>
            </a:extLst>
          </p:cNvPr>
          <p:cNvSpPr>
            <a:spLocks noGrp="1"/>
          </p:cNvSpPr>
          <p:nvPr>
            <p:ph type="sldNum" sz="quarter" idx="12"/>
          </p:nvPr>
        </p:nvSpPr>
        <p:spPr/>
        <p:txBody>
          <a:bodyPr/>
          <a:lstStyle/>
          <a:p>
            <a:fld id="{B52329B3-CF86-E744-B50B-A16AF4F0951B}" type="slidenum">
              <a:rPr lang="en-US" smtClean="0"/>
              <a:t>‹#›</a:t>
            </a:fld>
            <a:endParaRPr lang="en-US"/>
          </a:p>
        </p:txBody>
      </p:sp>
    </p:spTree>
    <p:extLst>
      <p:ext uri="{BB962C8B-B14F-4D97-AF65-F5344CB8AC3E}">
        <p14:creationId xmlns:p14="http://schemas.microsoft.com/office/powerpoint/2010/main" val="34398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84AB-B0EC-2447-BDCB-61DE7684F1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EB68C-F117-8446-B9B6-ED6FA1042F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001345-31DC-DF49-9AEA-08770BF639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64BB5C-46C7-2845-83F6-9F864E6E78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3BED0E-43D0-0345-8D30-F58A3BBC40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1414BD-4D0D-0D49-B0FA-711E194A192B}"/>
              </a:ext>
            </a:extLst>
          </p:cNvPr>
          <p:cNvSpPr>
            <a:spLocks noGrp="1"/>
          </p:cNvSpPr>
          <p:nvPr>
            <p:ph type="dt" sz="half" idx="10"/>
          </p:nvPr>
        </p:nvSpPr>
        <p:spPr/>
        <p:txBody>
          <a:bodyPr/>
          <a:lstStyle/>
          <a:p>
            <a:fld id="{7D623756-EC13-DF46-9913-D7260022AC3E}" type="datetimeFigureOut">
              <a:rPr lang="en-US" smtClean="0"/>
              <a:t>9/17/2020</a:t>
            </a:fld>
            <a:endParaRPr lang="en-US"/>
          </a:p>
        </p:txBody>
      </p:sp>
      <p:sp>
        <p:nvSpPr>
          <p:cNvPr id="8" name="Footer Placeholder 7">
            <a:extLst>
              <a:ext uri="{FF2B5EF4-FFF2-40B4-BE49-F238E27FC236}">
                <a16:creationId xmlns:a16="http://schemas.microsoft.com/office/drawing/2014/main" id="{3C371D82-E16C-0946-B0BA-F2BFB3CBF3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6047CA-C883-3942-A67D-4225CF850CBB}"/>
              </a:ext>
            </a:extLst>
          </p:cNvPr>
          <p:cNvSpPr>
            <a:spLocks noGrp="1"/>
          </p:cNvSpPr>
          <p:nvPr>
            <p:ph type="sldNum" sz="quarter" idx="12"/>
          </p:nvPr>
        </p:nvSpPr>
        <p:spPr/>
        <p:txBody>
          <a:bodyPr/>
          <a:lstStyle/>
          <a:p>
            <a:fld id="{B52329B3-CF86-E744-B50B-A16AF4F0951B}" type="slidenum">
              <a:rPr lang="en-US" smtClean="0"/>
              <a:t>‹#›</a:t>
            </a:fld>
            <a:endParaRPr lang="en-US"/>
          </a:p>
        </p:txBody>
      </p:sp>
    </p:spTree>
    <p:extLst>
      <p:ext uri="{BB962C8B-B14F-4D97-AF65-F5344CB8AC3E}">
        <p14:creationId xmlns:p14="http://schemas.microsoft.com/office/powerpoint/2010/main" val="321306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38D7-B698-B34E-8E9A-AFF8BB0DF8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6FDF46-E5C7-BD40-A501-F476E75D576A}"/>
              </a:ext>
            </a:extLst>
          </p:cNvPr>
          <p:cNvSpPr>
            <a:spLocks noGrp="1"/>
          </p:cNvSpPr>
          <p:nvPr>
            <p:ph type="dt" sz="half" idx="10"/>
          </p:nvPr>
        </p:nvSpPr>
        <p:spPr/>
        <p:txBody>
          <a:bodyPr/>
          <a:lstStyle/>
          <a:p>
            <a:fld id="{7D623756-EC13-DF46-9913-D7260022AC3E}" type="datetimeFigureOut">
              <a:rPr lang="en-US" smtClean="0"/>
              <a:t>9/17/2020</a:t>
            </a:fld>
            <a:endParaRPr lang="en-US"/>
          </a:p>
        </p:txBody>
      </p:sp>
      <p:sp>
        <p:nvSpPr>
          <p:cNvPr id="4" name="Footer Placeholder 3">
            <a:extLst>
              <a:ext uri="{FF2B5EF4-FFF2-40B4-BE49-F238E27FC236}">
                <a16:creationId xmlns:a16="http://schemas.microsoft.com/office/drawing/2014/main" id="{1CBDEE91-DC1B-384F-AECA-90DEBF4B23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9B1709-4718-AD41-8EA3-AC1B87054DA4}"/>
              </a:ext>
            </a:extLst>
          </p:cNvPr>
          <p:cNvSpPr>
            <a:spLocks noGrp="1"/>
          </p:cNvSpPr>
          <p:nvPr>
            <p:ph type="sldNum" sz="quarter" idx="12"/>
          </p:nvPr>
        </p:nvSpPr>
        <p:spPr/>
        <p:txBody>
          <a:bodyPr/>
          <a:lstStyle/>
          <a:p>
            <a:fld id="{B52329B3-CF86-E744-B50B-A16AF4F0951B}" type="slidenum">
              <a:rPr lang="en-US" smtClean="0"/>
              <a:t>‹#›</a:t>
            </a:fld>
            <a:endParaRPr lang="en-US"/>
          </a:p>
        </p:txBody>
      </p:sp>
    </p:spTree>
    <p:extLst>
      <p:ext uri="{BB962C8B-B14F-4D97-AF65-F5344CB8AC3E}">
        <p14:creationId xmlns:p14="http://schemas.microsoft.com/office/powerpoint/2010/main" val="276179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3F8AE4-26FB-634B-B5BE-277654D09D05}"/>
              </a:ext>
            </a:extLst>
          </p:cNvPr>
          <p:cNvSpPr>
            <a:spLocks noGrp="1"/>
          </p:cNvSpPr>
          <p:nvPr>
            <p:ph type="dt" sz="half" idx="10"/>
          </p:nvPr>
        </p:nvSpPr>
        <p:spPr/>
        <p:txBody>
          <a:bodyPr/>
          <a:lstStyle/>
          <a:p>
            <a:fld id="{7D623756-EC13-DF46-9913-D7260022AC3E}" type="datetimeFigureOut">
              <a:rPr lang="en-US" smtClean="0"/>
              <a:t>9/17/2020</a:t>
            </a:fld>
            <a:endParaRPr lang="en-US"/>
          </a:p>
        </p:txBody>
      </p:sp>
      <p:sp>
        <p:nvSpPr>
          <p:cNvPr id="3" name="Footer Placeholder 2">
            <a:extLst>
              <a:ext uri="{FF2B5EF4-FFF2-40B4-BE49-F238E27FC236}">
                <a16:creationId xmlns:a16="http://schemas.microsoft.com/office/drawing/2014/main" id="{AE9182B8-4321-CE4A-A94C-6A44B8BD2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FDC215-20A1-DB4F-9B9F-B9A42C59D894}"/>
              </a:ext>
            </a:extLst>
          </p:cNvPr>
          <p:cNvSpPr>
            <a:spLocks noGrp="1"/>
          </p:cNvSpPr>
          <p:nvPr>
            <p:ph type="sldNum" sz="quarter" idx="12"/>
          </p:nvPr>
        </p:nvSpPr>
        <p:spPr/>
        <p:txBody>
          <a:bodyPr/>
          <a:lstStyle/>
          <a:p>
            <a:fld id="{B52329B3-CF86-E744-B50B-A16AF4F0951B}" type="slidenum">
              <a:rPr lang="en-US" smtClean="0"/>
              <a:t>‹#›</a:t>
            </a:fld>
            <a:endParaRPr lang="en-US"/>
          </a:p>
        </p:txBody>
      </p:sp>
    </p:spTree>
    <p:extLst>
      <p:ext uri="{BB962C8B-B14F-4D97-AF65-F5344CB8AC3E}">
        <p14:creationId xmlns:p14="http://schemas.microsoft.com/office/powerpoint/2010/main" val="366482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5015B-CD01-1945-A728-252E0C093B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C7BBEA-4F04-E447-A038-E2013C0652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1EDBF5-E073-9642-9CA4-2871C61651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9EA555-B745-474B-91FE-F6201EAE4D84}"/>
              </a:ext>
            </a:extLst>
          </p:cNvPr>
          <p:cNvSpPr>
            <a:spLocks noGrp="1"/>
          </p:cNvSpPr>
          <p:nvPr>
            <p:ph type="dt" sz="half" idx="10"/>
          </p:nvPr>
        </p:nvSpPr>
        <p:spPr/>
        <p:txBody>
          <a:bodyPr/>
          <a:lstStyle/>
          <a:p>
            <a:fld id="{7D623756-EC13-DF46-9913-D7260022AC3E}" type="datetimeFigureOut">
              <a:rPr lang="en-US" smtClean="0"/>
              <a:t>9/17/2020</a:t>
            </a:fld>
            <a:endParaRPr lang="en-US"/>
          </a:p>
        </p:txBody>
      </p:sp>
      <p:sp>
        <p:nvSpPr>
          <p:cNvPr id="6" name="Footer Placeholder 5">
            <a:extLst>
              <a:ext uri="{FF2B5EF4-FFF2-40B4-BE49-F238E27FC236}">
                <a16:creationId xmlns:a16="http://schemas.microsoft.com/office/drawing/2014/main" id="{41B192C9-F036-9F49-A947-CF7051F270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8C1D0-C08E-D743-8FB5-5F45824424F0}"/>
              </a:ext>
            </a:extLst>
          </p:cNvPr>
          <p:cNvSpPr>
            <a:spLocks noGrp="1"/>
          </p:cNvSpPr>
          <p:nvPr>
            <p:ph type="sldNum" sz="quarter" idx="12"/>
          </p:nvPr>
        </p:nvSpPr>
        <p:spPr/>
        <p:txBody>
          <a:bodyPr/>
          <a:lstStyle/>
          <a:p>
            <a:fld id="{B52329B3-CF86-E744-B50B-A16AF4F0951B}" type="slidenum">
              <a:rPr lang="en-US" smtClean="0"/>
              <a:t>‹#›</a:t>
            </a:fld>
            <a:endParaRPr lang="en-US"/>
          </a:p>
        </p:txBody>
      </p:sp>
    </p:spTree>
    <p:extLst>
      <p:ext uri="{BB962C8B-B14F-4D97-AF65-F5344CB8AC3E}">
        <p14:creationId xmlns:p14="http://schemas.microsoft.com/office/powerpoint/2010/main" val="88173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08A05-D945-FE41-8D71-0357942225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582AAF-8D09-684E-9BE8-50040976A8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919D29-B87A-FC4D-97A5-908D85A79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2B0A16-74A8-FD40-89F6-90C76F28483D}"/>
              </a:ext>
            </a:extLst>
          </p:cNvPr>
          <p:cNvSpPr>
            <a:spLocks noGrp="1"/>
          </p:cNvSpPr>
          <p:nvPr>
            <p:ph type="dt" sz="half" idx="10"/>
          </p:nvPr>
        </p:nvSpPr>
        <p:spPr/>
        <p:txBody>
          <a:bodyPr/>
          <a:lstStyle/>
          <a:p>
            <a:fld id="{7D623756-EC13-DF46-9913-D7260022AC3E}" type="datetimeFigureOut">
              <a:rPr lang="en-US" smtClean="0"/>
              <a:t>9/17/2020</a:t>
            </a:fld>
            <a:endParaRPr lang="en-US"/>
          </a:p>
        </p:txBody>
      </p:sp>
      <p:sp>
        <p:nvSpPr>
          <p:cNvPr id="6" name="Footer Placeholder 5">
            <a:extLst>
              <a:ext uri="{FF2B5EF4-FFF2-40B4-BE49-F238E27FC236}">
                <a16:creationId xmlns:a16="http://schemas.microsoft.com/office/drawing/2014/main" id="{8820C54A-7BCB-E346-AB81-52155DD8C9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7489A2-AFD6-DC4B-BE80-45B14CEFCFCE}"/>
              </a:ext>
            </a:extLst>
          </p:cNvPr>
          <p:cNvSpPr>
            <a:spLocks noGrp="1"/>
          </p:cNvSpPr>
          <p:nvPr>
            <p:ph type="sldNum" sz="quarter" idx="12"/>
          </p:nvPr>
        </p:nvSpPr>
        <p:spPr/>
        <p:txBody>
          <a:bodyPr/>
          <a:lstStyle/>
          <a:p>
            <a:fld id="{B52329B3-CF86-E744-B50B-A16AF4F0951B}" type="slidenum">
              <a:rPr lang="en-US" smtClean="0"/>
              <a:t>‹#›</a:t>
            </a:fld>
            <a:endParaRPr lang="en-US"/>
          </a:p>
        </p:txBody>
      </p:sp>
    </p:spTree>
    <p:extLst>
      <p:ext uri="{BB962C8B-B14F-4D97-AF65-F5344CB8AC3E}">
        <p14:creationId xmlns:p14="http://schemas.microsoft.com/office/powerpoint/2010/main" val="253965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D90A97-F0E7-8647-856E-A8EE00359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592DFE-D9C5-B44B-B2D4-520ECBC9B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FD838-688D-1A45-8199-489718D9F1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23756-EC13-DF46-9913-D7260022AC3E}" type="datetimeFigureOut">
              <a:rPr lang="en-US" smtClean="0"/>
              <a:t>9/17/2020</a:t>
            </a:fld>
            <a:endParaRPr lang="en-US"/>
          </a:p>
        </p:txBody>
      </p:sp>
      <p:sp>
        <p:nvSpPr>
          <p:cNvPr id="5" name="Footer Placeholder 4">
            <a:extLst>
              <a:ext uri="{FF2B5EF4-FFF2-40B4-BE49-F238E27FC236}">
                <a16:creationId xmlns:a16="http://schemas.microsoft.com/office/drawing/2014/main" id="{CCBEA81F-88DA-804A-8C1A-1DA3387392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C265C4-711F-1A42-868D-7A673FDE61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329B3-CF86-E744-B50B-A16AF4F0951B}" type="slidenum">
              <a:rPr lang="en-US" smtClean="0"/>
              <a:t>‹#›</a:t>
            </a:fld>
            <a:endParaRPr lang="en-US"/>
          </a:p>
        </p:txBody>
      </p:sp>
    </p:spTree>
    <p:extLst>
      <p:ext uri="{BB962C8B-B14F-4D97-AF65-F5344CB8AC3E}">
        <p14:creationId xmlns:p14="http://schemas.microsoft.com/office/powerpoint/2010/main" val="7241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24ED-984D-2646-BBD2-B2CE0B8D7550}"/>
              </a:ext>
            </a:extLst>
          </p:cNvPr>
          <p:cNvSpPr>
            <a:spLocks noGrp="1"/>
          </p:cNvSpPr>
          <p:nvPr>
            <p:ph type="ctrTitle"/>
          </p:nvPr>
        </p:nvSpPr>
        <p:spPr/>
        <p:txBody>
          <a:bodyPr/>
          <a:lstStyle/>
          <a:p>
            <a:r>
              <a:rPr lang="en-US" dirty="0"/>
              <a:t>COVID-19</a:t>
            </a:r>
          </a:p>
        </p:txBody>
      </p:sp>
      <p:sp>
        <p:nvSpPr>
          <p:cNvPr id="3" name="Subtitle 2">
            <a:extLst>
              <a:ext uri="{FF2B5EF4-FFF2-40B4-BE49-F238E27FC236}">
                <a16:creationId xmlns:a16="http://schemas.microsoft.com/office/drawing/2014/main" id="{2C46C63D-74F1-9D4F-8CDC-668D31A21780}"/>
              </a:ext>
            </a:extLst>
          </p:cNvPr>
          <p:cNvSpPr>
            <a:spLocks noGrp="1"/>
          </p:cNvSpPr>
          <p:nvPr>
            <p:ph type="subTitle" idx="1"/>
          </p:nvPr>
        </p:nvSpPr>
        <p:spPr/>
        <p:txBody>
          <a:bodyPr/>
          <a:lstStyle/>
          <a:p>
            <a:r>
              <a:rPr lang="en-US" dirty="0"/>
              <a:t>Situation Report</a:t>
            </a:r>
          </a:p>
          <a:p>
            <a:r>
              <a:rPr lang="en-US" dirty="0"/>
              <a:t>09/18/2020</a:t>
            </a:r>
          </a:p>
          <a:p>
            <a:r>
              <a:rPr lang="en-US" dirty="0"/>
              <a:t>Kimothy Smith</a:t>
            </a:r>
          </a:p>
        </p:txBody>
      </p:sp>
    </p:spTree>
    <p:extLst>
      <p:ext uri="{BB962C8B-B14F-4D97-AF65-F5344CB8AC3E}">
        <p14:creationId xmlns:p14="http://schemas.microsoft.com/office/powerpoint/2010/main" val="1640607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146E7A-93B4-6D45-A407-63FD9D68D95D}"/>
              </a:ext>
            </a:extLst>
          </p:cNvPr>
          <p:cNvPicPr>
            <a:picLocks noChangeAspect="1"/>
          </p:cNvPicPr>
          <p:nvPr/>
        </p:nvPicPr>
        <p:blipFill>
          <a:blip r:embed="rId2"/>
          <a:stretch>
            <a:fillRect/>
          </a:stretch>
        </p:blipFill>
        <p:spPr>
          <a:xfrm>
            <a:off x="755856" y="0"/>
            <a:ext cx="9508901" cy="6858000"/>
          </a:xfrm>
          <a:prstGeom prst="rect">
            <a:avLst/>
          </a:prstGeom>
        </p:spPr>
      </p:pic>
      <p:graphicFrame>
        <p:nvGraphicFramePr>
          <p:cNvPr id="5" name="Table 4">
            <a:extLst>
              <a:ext uri="{FF2B5EF4-FFF2-40B4-BE49-F238E27FC236}">
                <a16:creationId xmlns:a16="http://schemas.microsoft.com/office/drawing/2014/main" id="{EF38D15D-C330-D74C-9659-D7A6445AC987}"/>
              </a:ext>
            </a:extLst>
          </p:cNvPr>
          <p:cNvGraphicFramePr>
            <a:graphicFrameLocks noGrp="1"/>
          </p:cNvGraphicFramePr>
          <p:nvPr>
            <p:extLst>
              <p:ext uri="{D42A27DB-BD31-4B8C-83A1-F6EECF244321}">
                <p14:modId xmlns:p14="http://schemas.microsoft.com/office/powerpoint/2010/main" val="1357494936"/>
              </p:ext>
            </p:extLst>
          </p:nvPr>
        </p:nvGraphicFramePr>
        <p:xfrm>
          <a:off x="10183285" y="1138518"/>
          <a:ext cx="1003300" cy="5593966"/>
        </p:xfrm>
        <a:graphic>
          <a:graphicData uri="http://schemas.openxmlformats.org/drawingml/2006/table">
            <a:tbl>
              <a:tblPr>
                <a:tableStyleId>{5C22544A-7EE6-4342-B048-85BDC9FD1C3A}</a:tableStyleId>
              </a:tblPr>
              <a:tblGrid>
                <a:gridCol w="1003300">
                  <a:extLst>
                    <a:ext uri="{9D8B030D-6E8A-4147-A177-3AD203B41FA5}">
                      <a16:colId xmlns:a16="http://schemas.microsoft.com/office/drawing/2014/main" val="3320187773"/>
                    </a:ext>
                  </a:extLst>
                </a:gridCol>
              </a:tblGrid>
              <a:tr h="399569">
                <a:tc>
                  <a:txBody>
                    <a:bodyPr/>
                    <a:lstStyle/>
                    <a:p>
                      <a:pPr algn="ctr" fontAlgn="b"/>
                      <a:r>
                        <a:rPr lang="en-US" sz="1200" b="1" u="none" strike="noStrike" dirty="0">
                          <a:effectLst/>
                        </a:rPr>
                        <a:t>Positivity</a:t>
                      </a:r>
                      <a:endParaRPr lang="en-US"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07640297"/>
                  </a:ext>
                </a:extLst>
              </a:tr>
              <a:tr h="399569">
                <a:tc>
                  <a:txBody>
                    <a:bodyPr/>
                    <a:lstStyle/>
                    <a:p>
                      <a:pPr algn="ctr" fontAlgn="b"/>
                      <a:r>
                        <a:rPr lang="en-US" sz="1200" u="none" strike="noStrike">
                          <a:effectLst/>
                        </a:rPr>
                        <a:t>0.9%</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19593110"/>
                  </a:ext>
                </a:extLst>
              </a:tr>
              <a:tr h="399569">
                <a:tc>
                  <a:txBody>
                    <a:bodyPr/>
                    <a:lstStyle/>
                    <a:p>
                      <a:pPr algn="ctr" fontAlgn="b"/>
                      <a:r>
                        <a:rPr lang="en-US" sz="1200" u="none" strike="noStrike">
                          <a:effectLst/>
                        </a:rPr>
                        <a:t>4.4%</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56458416"/>
                  </a:ext>
                </a:extLst>
              </a:tr>
              <a:tr h="399569">
                <a:tc>
                  <a:txBody>
                    <a:bodyPr/>
                    <a:lstStyle/>
                    <a:p>
                      <a:pPr algn="ctr" fontAlgn="b"/>
                      <a:r>
                        <a:rPr lang="en-US" sz="1200" u="none" strike="noStrike">
                          <a:effectLst/>
                        </a:rPr>
                        <a:t>2.9%</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3722154"/>
                  </a:ext>
                </a:extLst>
              </a:tr>
              <a:tr h="399569">
                <a:tc>
                  <a:txBody>
                    <a:bodyPr/>
                    <a:lstStyle/>
                    <a:p>
                      <a:pPr algn="ctr" fontAlgn="b"/>
                      <a:r>
                        <a:rPr lang="en-US" sz="1200" u="none" strike="noStrike">
                          <a:effectLst/>
                        </a:rPr>
                        <a:t>3.5%</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34226261"/>
                  </a:ext>
                </a:extLst>
              </a:tr>
              <a:tr h="399569">
                <a:tc>
                  <a:txBody>
                    <a:bodyPr/>
                    <a:lstStyle/>
                    <a:p>
                      <a:pPr algn="ctr" fontAlgn="b"/>
                      <a:r>
                        <a:rPr lang="en-US" sz="1200" u="none" strike="noStrike">
                          <a:effectLst/>
                        </a:rPr>
                        <a:t>6.2%</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68064540"/>
                  </a:ext>
                </a:extLst>
              </a:tr>
              <a:tr h="399569">
                <a:tc>
                  <a:txBody>
                    <a:bodyPr/>
                    <a:lstStyle/>
                    <a:p>
                      <a:pPr algn="ctr" fontAlgn="b"/>
                      <a:r>
                        <a:rPr lang="en-US" sz="1200" u="none" strike="noStrike">
                          <a:effectLst/>
                        </a:rPr>
                        <a:t>4.5%</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70602469"/>
                  </a:ext>
                </a:extLst>
              </a:tr>
              <a:tr h="399569">
                <a:tc>
                  <a:txBody>
                    <a:bodyPr/>
                    <a:lstStyle/>
                    <a:p>
                      <a:pPr algn="ctr" fontAlgn="b"/>
                      <a:r>
                        <a:rPr lang="en-US" sz="1200" u="none" strike="noStrike">
                          <a:effectLst/>
                        </a:rPr>
                        <a:t>7.6%</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3069152"/>
                  </a:ext>
                </a:extLst>
              </a:tr>
              <a:tr h="399569">
                <a:tc>
                  <a:txBody>
                    <a:bodyPr/>
                    <a:lstStyle/>
                    <a:p>
                      <a:pPr algn="ctr" fontAlgn="b"/>
                      <a:r>
                        <a:rPr lang="en-US" sz="1200" u="none" strike="noStrike">
                          <a:effectLst/>
                        </a:rPr>
                        <a:t>13.5%</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21197465"/>
                  </a:ext>
                </a:extLst>
              </a:tr>
              <a:tr h="399569">
                <a:tc>
                  <a:txBody>
                    <a:bodyPr/>
                    <a:lstStyle/>
                    <a:p>
                      <a:pPr algn="ctr" fontAlgn="b"/>
                      <a:r>
                        <a:rPr lang="en-US" sz="1200" u="none" strike="noStrike">
                          <a:effectLst/>
                        </a:rPr>
                        <a:t>6.6%</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97281524"/>
                  </a:ext>
                </a:extLst>
              </a:tr>
              <a:tr h="399569">
                <a:tc>
                  <a:txBody>
                    <a:bodyPr/>
                    <a:lstStyle/>
                    <a:p>
                      <a:pPr algn="ctr" fontAlgn="b"/>
                      <a:r>
                        <a:rPr lang="en-US" sz="1200" u="none" strike="noStrike">
                          <a:effectLst/>
                        </a:rPr>
                        <a:t>14.4%</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5753909"/>
                  </a:ext>
                </a:extLst>
              </a:tr>
              <a:tr h="399569">
                <a:tc>
                  <a:txBody>
                    <a:bodyPr/>
                    <a:lstStyle/>
                    <a:p>
                      <a:pPr algn="ctr" fontAlgn="b"/>
                      <a:r>
                        <a:rPr lang="en-US" sz="1200" u="none" strike="noStrike">
                          <a:effectLst/>
                        </a:rPr>
                        <a:t>8.0%</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61869309"/>
                  </a:ext>
                </a:extLst>
              </a:tr>
              <a:tr h="399569">
                <a:tc>
                  <a:txBody>
                    <a:bodyPr/>
                    <a:lstStyle/>
                    <a:p>
                      <a:pPr algn="ctr" fontAlgn="b"/>
                      <a:r>
                        <a:rPr lang="en-US" sz="1200" u="none" strike="noStrike">
                          <a:effectLst/>
                        </a:rPr>
                        <a:t>8.7%</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69399644"/>
                  </a:ext>
                </a:extLst>
              </a:tr>
              <a:tr h="399569">
                <a:tc>
                  <a:txBody>
                    <a:bodyPr/>
                    <a:lstStyle/>
                    <a:p>
                      <a:pPr algn="ctr" fontAlgn="b"/>
                      <a:r>
                        <a:rPr lang="en-US" sz="1200" u="none" strike="noStrike" dirty="0">
                          <a:effectLst/>
                        </a:rPr>
                        <a:t>6.1%</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85262634"/>
                  </a:ext>
                </a:extLst>
              </a:tr>
            </a:tbl>
          </a:graphicData>
        </a:graphic>
      </p:graphicFrame>
    </p:spTree>
    <p:extLst>
      <p:ext uri="{BB962C8B-B14F-4D97-AF65-F5344CB8AC3E}">
        <p14:creationId xmlns:p14="http://schemas.microsoft.com/office/powerpoint/2010/main" val="347465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370D1-DC0A-E647-8C4C-C5FE24BAE8B4}"/>
              </a:ext>
            </a:extLst>
          </p:cNvPr>
          <p:cNvSpPr>
            <a:spLocks noGrp="1"/>
          </p:cNvSpPr>
          <p:nvPr>
            <p:ph type="title"/>
          </p:nvPr>
        </p:nvSpPr>
        <p:spPr/>
        <p:txBody>
          <a:bodyPr/>
          <a:lstStyle/>
          <a:p>
            <a:r>
              <a:rPr lang="en-US" dirty="0"/>
              <a:t>New News</a:t>
            </a:r>
          </a:p>
        </p:txBody>
      </p:sp>
      <p:sp>
        <p:nvSpPr>
          <p:cNvPr id="3" name="Content Placeholder 2">
            <a:extLst>
              <a:ext uri="{FF2B5EF4-FFF2-40B4-BE49-F238E27FC236}">
                <a16:creationId xmlns:a16="http://schemas.microsoft.com/office/drawing/2014/main" id="{9E9E8660-DDD3-E74F-81D4-9640B6859C0D}"/>
              </a:ext>
            </a:extLst>
          </p:cNvPr>
          <p:cNvSpPr>
            <a:spLocks noGrp="1"/>
          </p:cNvSpPr>
          <p:nvPr>
            <p:ph idx="1"/>
          </p:nvPr>
        </p:nvSpPr>
        <p:spPr/>
        <p:txBody>
          <a:bodyPr>
            <a:normAutofit fontScale="92500" lnSpcReduction="10000"/>
          </a:bodyPr>
          <a:lstStyle/>
          <a:p>
            <a:r>
              <a:rPr lang="en-US" dirty="0"/>
              <a:t>Age and Race – New Statistics from CDC This Week</a:t>
            </a:r>
          </a:p>
          <a:p>
            <a:pPr lvl="1"/>
            <a:r>
              <a:rPr lang="en-US" dirty="0"/>
              <a:t>The coronavirus is killing Hispanic, Black and American Indian children at much higher numbers than their White peers</a:t>
            </a:r>
          </a:p>
          <a:p>
            <a:pPr lvl="1"/>
            <a:r>
              <a:rPr lang="en-US" dirty="0"/>
              <a:t>The numbers —391,814 known cases and 121 deaths among people under the age of 21 from February to July.</a:t>
            </a:r>
          </a:p>
          <a:p>
            <a:pPr lvl="1"/>
            <a:r>
              <a:rPr lang="en-US" dirty="0"/>
              <a:t>More than 75 percent (293,860) have been Hispanic, Black and American Indian children, even though they represent 41 percent of the U.S. population</a:t>
            </a:r>
          </a:p>
          <a:p>
            <a:pPr lvl="1"/>
            <a:r>
              <a:rPr lang="en-US" dirty="0"/>
              <a:t>Of the children and teens killed, 45 percent were Hispanic, 29 Black and 4 percent American Indian</a:t>
            </a:r>
          </a:p>
          <a:p>
            <a:r>
              <a:rPr lang="en-US" dirty="0"/>
              <a:t>Tissue Affinities</a:t>
            </a:r>
          </a:p>
          <a:p>
            <a:pPr lvl="1"/>
            <a:r>
              <a:rPr lang="en-US" dirty="0"/>
              <a:t>Study indicates that COVID-19 can infect human brain cells and causes damage</a:t>
            </a:r>
          </a:p>
          <a:p>
            <a:r>
              <a:rPr lang="en-US" dirty="0"/>
              <a:t>What about the Flu?</a:t>
            </a:r>
          </a:p>
        </p:txBody>
      </p:sp>
    </p:spTree>
    <p:extLst>
      <p:ext uri="{BB962C8B-B14F-4D97-AF65-F5344CB8AC3E}">
        <p14:creationId xmlns:p14="http://schemas.microsoft.com/office/powerpoint/2010/main" val="3056054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370D1-DC0A-E647-8C4C-C5FE24BAE8B4}"/>
              </a:ext>
            </a:extLst>
          </p:cNvPr>
          <p:cNvSpPr>
            <a:spLocks noGrp="1"/>
          </p:cNvSpPr>
          <p:nvPr>
            <p:ph type="title"/>
          </p:nvPr>
        </p:nvSpPr>
        <p:spPr/>
        <p:txBody>
          <a:bodyPr/>
          <a:lstStyle/>
          <a:p>
            <a:r>
              <a:rPr lang="en-US" dirty="0"/>
              <a:t>New News - cont’d</a:t>
            </a:r>
          </a:p>
        </p:txBody>
      </p:sp>
      <p:sp>
        <p:nvSpPr>
          <p:cNvPr id="3" name="Content Placeholder 2">
            <a:extLst>
              <a:ext uri="{FF2B5EF4-FFF2-40B4-BE49-F238E27FC236}">
                <a16:creationId xmlns:a16="http://schemas.microsoft.com/office/drawing/2014/main" id="{9E9E8660-DDD3-E74F-81D4-9640B6859C0D}"/>
              </a:ext>
            </a:extLst>
          </p:cNvPr>
          <p:cNvSpPr>
            <a:spLocks noGrp="1"/>
          </p:cNvSpPr>
          <p:nvPr>
            <p:ph idx="1"/>
          </p:nvPr>
        </p:nvSpPr>
        <p:spPr/>
        <p:txBody>
          <a:bodyPr>
            <a:normAutofit/>
          </a:bodyPr>
          <a:lstStyle/>
          <a:p>
            <a:r>
              <a:rPr lang="en-US" dirty="0"/>
              <a:t>What about the Flu?</a:t>
            </a:r>
          </a:p>
          <a:p>
            <a:pPr lvl="1"/>
            <a:r>
              <a:rPr lang="en-US" dirty="0"/>
              <a:t>We know that coinfection with multiple respiratory viruses is possible </a:t>
            </a:r>
          </a:p>
          <a:p>
            <a:pPr lvl="1"/>
            <a:r>
              <a:rPr lang="en-US" dirty="0"/>
              <a:t>Coinfection of SARS-CoV-2 and influenza virus was common during the initial COVID-19 outbreak in Wuhan, China, and patients who experienced coinfection had a higher risk of poor health outcomes.</a:t>
            </a:r>
          </a:p>
          <a:p>
            <a:pPr lvl="1"/>
            <a:r>
              <a:rPr lang="en-US" dirty="0"/>
              <a:t>Reported incidence of seasonal influenza has been uncharacteristically low in the southern hemisphere so far this year but the reason for this is unclear</a:t>
            </a:r>
          </a:p>
          <a:p>
            <a:pPr lvl="2"/>
            <a:r>
              <a:rPr lang="en-US" dirty="0"/>
              <a:t>It may be that the case load simply appears lower because of insufficient testing and reporting</a:t>
            </a:r>
          </a:p>
          <a:p>
            <a:pPr lvl="2"/>
            <a:r>
              <a:rPr lang="en-US" dirty="0"/>
              <a:t>Or, that the social distancing measures put in place to help stop the transmission of SARS-CoV-2 have reduced the transmission of influenza virus as well - New York's lockdown was effective in reducing the spread of coronavirus by 70 percent</a:t>
            </a:r>
          </a:p>
        </p:txBody>
      </p:sp>
    </p:spTree>
    <p:extLst>
      <p:ext uri="{BB962C8B-B14F-4D97-AF65-F5344CB8AC3E}">
        <p14:creationId xmlns:p14="http://schemas.microsoft.com/office/powerpoint/2010/main" val="149327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370D1-DC0A-E647-8C4C-C5FE24BAE8B4}"/>
              </a:ext>
            </a:extLst>
          </p:cNvPr>
          <p:cNvSpPr>
            <a:spLocks noGrp="1"/>
          </p:cNvSpPr>
          <p:nvPr>
            <p:ph type="title"/>
          </p:nvPr>
        </p:nvSpPr>
        <p:spPr/>
        <p:txBody>
          <a:bodyPr/>
          <a:lstStyle/>
          <a:p>
            <a:r>
              <a:rPr lang="en-US" dirty="0"/>
              <a:t>New News - cont’d (2)</a:t>
            </a:r>
          </a:p>
        </p:txBody>
      </p:sp>
      <p:sp>
        <p:nvSpPr>
          <p:cNvPr id="3" name="Content Placeholder 2">
            <a:extLst>
              <a:ext uri="{FF2B5EF4-FFF2-40B4-BE49-F238E27FC236}">
                <a16:creationId xmlns:a16="http://schemas.microsoft.com/office/drawing/2014/main" id="{9E9E8660-DDD3-E74F-81D4-9640B6859C0D}"/>
              </a:ext>
            </a:extLst>
          </p:cNvPr>
          <p:cNvSpPr>
            <a:spLocks noGrp="1"/>
          </p:cNvSpPr>
          <p:nvPr>
            <p:ph idx="1"/>
          </p:nvPr>
        </p:nvSpPr>
        <p:spPr/>
        <p:txBody>
          <a:bodyPr>
            <a:normAutofit fontScale="85000" lnSpcReduction="10000"/>
          </a:bodyPr>
          <a:lstStyle/>
          <a:p>
            <a:r>
              <a:rPr lang="en-US" dirty="0"/>
              <a:t>Vaccines</a:t>
            </a:r>
          </a:p>
          <a:p>
            <a:pPr lvl="1"/>
            <a:r>
              <a:rPr lang="en-US" dirty="0"/>
              <a:t>There is currently not an approved, safe and effective COVID-19 vaccine available in the US</a:t>
            </a:r>
          </a:p>
          <a:p>
            <a:pPr lvl="1"/>
            <a:r>
              <a:rPr lang="en-US" dirty="0"/>
              <a:t>While development of a COVID-19 vaccine has been progressing very rapidly, some issues have developed in human trials</a:t>
            </a:r>
          </a:p>
          <a:p>
            <a:pPr lvl="1"/>
            <a:r>
              <a:rPr lang="en-US" dirty="0"/>
              <a:t>It is unlikely that an approved, safe and effective COVID-19 vaccine will be available before 2021 – my opinion</a:t>
            </a:r>
          </a:p>
          <a:p>
            <a:pPr lvl="1"/>
            <a:r>
              <a:rPr lang="en-US" dirty="0"/>
              <a:t>Once an approved, safe and effective COVID-19 vaccine is available, distribution will be complicated, cumbersome, and slow (and, likely politicized)</a:t>
            </a:r>
          </a:p>
          <a:p>
            <a:pPr marL="457200" lvl="1" indent="0">
              <a:buNone/>
            </a:pPr>
            <a:endParaRPr lang="en-US" b="1" dirty="0"/>
          </a:p>
          <a:p>
            <a:pPr marL="457200" lvl="1" indent="0">
              <a:buNone/>
            </a:pPr>
            <a:r>
              <a:rPr lang="en-US" dirty="0"/>
              <a:t>“</a:t>
            </a:r>
            <a:r>
              <a:rPr lang="en-US" b="1" dirty="0"/>
              <a:t>Trust is gained in drops and lost in buckets.</a:t>
            </a:r>
            <a:r>
              <a:rPr lang="en-US" dirty="0"/>
              <a:t> This phrase echoes through my head as I watch the rush to find treatments and vaccines for COVID-19. But in this moment, the trust we have built, drop by drop, in scientific leadership across government is at risk of being lost through political pressure.”</a:t>
            </a:r>
          </a:p>
          <a:p>
            <a:pPr marL="457200" lvl="1" indent="0">
              <a:buNone/>
            </a:pPr>
            <a:endParaRPr lang="en-US" dirty="0"/>
          </a:p>
          <a:p>
            <a:pPr marL="457200" lvl="1" indent="0">
              <a:buNone/>
            </a:pPr>
            <a:r>
              <a:rPr lang="en-US" dirty="0"/>
              <a:t>	 — Sudip S. Parikh, CEO, American Association for the Advancement of Science</a:t>
            </a:r>
          </a:p>
        </p:txBody>
      </p:sp>
    </p:spTree>
    <p:extLst>
      <p:ext uri="{BB962C8B-B14F-4D97-AF65-F5344CB8AC3E}">
        <p14:creationId xmlns:p14="http://schemas.microsoft.com/office/powerpoint/2010/main" val="686049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BA4FE-B9BA-0742-9B2C-8CC9E451054F}"/>
              </a:ext>
            </a:extLst>
          </p:cNvPr>
          <p:cNvSpPr>
            <a:spLocks noGrp="1"/>
          </p:cNvSpPr>
          <p:nvPr>
            <p:ph type="title"/>
          </p:nvPr>
        </p:nvSpPr>
        <p:spPr/>
        <p:txBody>
          <a:bodyPr/>
          <a:lstStyle/>
          <a:p>
            <a:r>
              <a:rPr lang="en-US" dirty="0"/>
              <a:t>Testing, Testing, Testing…</a:t>
            </a:r>
          </a:p>
        </p:txBody>
      </p:sp>
      <p:sp>
        <p:nvSpPr>
          <p:cNvPr id="3" name="Content Placeholder 2">
            <a:extLst>
              <a:ext uri="{FF2B5EF4-FFF2-40B4-BE49-F238E27FC236}">
                <a16:creationId xmlns:a16="http://schemas.microsoft.com/office/drawing/2014/main" id="{00E4F6F2-AA00-4C42-83CC-EC55BE5FF013}"/>
              </a:ext>
            </a:extLst>
          </p:cNvPr>
          <p:cNvSpPr>
            <a:spLocks noGrp="1"/>
          </p:cNvSpPr>
          <p:nvPr>
            <p:ph idx="1"/>
          </p:nvPr>
        </p:nvSpPr>
        <p:spPr/>
        <p:txBody>
          <a:bodyPr>
            <a:normAutofit fontScale="92500" lnSpcReduction="10000"/>
          </a:bodyPr>
          <a:lstStyle/>
          <a:p>
            <a:pPr marL="0" indent="0">
              <a:buNone/>
            </a:pPr>
            <a:r>
              <a:rPr lang="en-US" dirty="0"/>
              <a:t>“Testing is critically important for pandemic response, as a tool for gathering information on who is infected, where, and when. Accurate estimates of the number of people infected within a population are the cornerstone of evidence-based public health decision-making during an epidemic, and can help hospitals and other frontline services plan, prepare, and more effectively respond.”</a:t>
            </a:r>
          </a:p>
          <a:p>
            <a:pPr marL="0" indent="0">
              <a:buNone/>
            </a:pPr>
            <a:r>
              <a:rPr lang="en-US" dirty="0"/>
              <a:t>	— Dr. Claire </a:t>
            </a:r>
            <a:r>
              <a:rPr lang="en-US" dirty="0" err="1"/>
              <a:t>Standley</a:t>
            </a:r>
            <a:r>
              <a:rPr lang="en-US" dirty="0"/>
              <a:t>, Assistant Research Professor, Center for Global 	     Health Science and Security at Georgetown University</a:t>
            </a:r>
          </a:p>
          <a:p>
            <a:pPr marL="0" indent="0">
              <a:buNone/>
            </a:pPr>
            <a:endParaRPr lang="en-US" dirty="0"/>
          </a:p>
          <a:p>
            <a:pPr marL="0" indent="0">
              <a:buNone/>
            </a:pPr>
            <a:r>
              <a:rPr lang="en-US" dirty="0"/>
              <a:t>“Test more; test often.”</a:t>
            </a:r>
          </a:p>
          <a:p>
            <a:pPr marL="0" indent="0">
              <a:buNone/>
            </a:pPr>
            <a:r>
              <a:rPr lang="en-US" dirty="0"/>
              <a:t>	 — Dr. Kimothy Smith</a:t>
            </a:r>
          </a:p>
        </p:txBody>
      </p:sp>
    </p:spTree>
    <p:extLst>
      <p:ext uri="{BB962C8B-B14F-4D97-AF65-F5344CB8AC3E}">
        <p14:creationId xmlns:p14="http://schemas.microsoft.com/office/powerpoint/2010/main" val="820703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BA4FE-B9BA-0742-9B2C-8CC9E451054F}"/>
              </a:ext>
            </a:extLst>
          </p:cNvPr>
          <p:cNvSpPr>
            <a:spLocks noGrp="1"/>
          </p:cNvSpPr>
          <p:nvPr>
            <p:ph type="title"/>
          </p:nvPr>
        </p:nvSpPr>
        <p:spPr/>
        <p:txBody>
          <a:bodyPr/>
          <a:lstStyle/>
          <a:p>
            <a:r>
              <a:rPr lang="en-US" dirty="0"/>
              <a:t>Testing, Testing, Testing…</a:t>
            </a:r>
          </a:p>
        </p:txBody>
      </p:sp>
      <p:sp>
        <p:nvSpPr>
          <p:cNvPr id="3" name="Content Placeholder 2">
            <a:extLst>
              <a:ext uri="{FF2B5EF4-FFF2-40B4-BE49-F238E27FC236}">
                <a16:creationId xmlns:a16="http://schemas.microsoft.com/office/drawing/2014/main" id="{00E4F6F2-AA00-4C42-83CC-EC55BE5FF013}"/>
              </a:ext>
            </a:extLst>
          </p:cNvPr>
          <p:cNvSpPr>
            <a:spLocks noGrp="1"/>
          </p:cNvSpPr>
          <p:nvPr>
            <p:ph idx="1"/>
          </p:nvPr>
        </p:nvSpPr>
        <p:spPr>
          <a:xfrm>
            <a:off x="838200" y="1825625"/>
            <a:ext cx="10515600" cy="4351338"/>
          </a:xfrm>
        </p:spPr>
        <p:txBody>
          <a:bodyPr>
            <a:normAutofit lnSpcReduction="10000"/>
          </a:bodyPr>
          <a:lstStyle/>
          <a:p>
            <a:r>
              <a:rPr lang="en-US" dirty="0"/>
              <a:t>There are three categories of COVID-19 testing being provided</a:t>
            </a:r>
          </a:p>
          <a:p>
            <a:pPr lvl="1"/>
            <a:r>
              <a:rPr lang="en-US" u="sng" dirty="0"/>
              <a:t>PCR</a:t>
            </a:r>
            <a:r>
              <a:rPr lang="en-US" dirty="0"/>
              <a:t> – actually, </a:t>
            </a:r>
            <a:r>
              <a:rPr lang="en-US" u="sng" dirty="0"/>
              <a:t>RT-PCR</a:t>
            </a:r>
            <a:r>
              <a:rPr lang="en-US" dirty="0"/>
              <a:t>, targets the RNA (genetic material) of the COVID-19 virus</a:t>
            </a:r>
          </a:p>
          <a:p>
            <a:pPr lvl="1"/>
            <a:r>
              <a:rPr lang="en-US" u="sng" dirty="0"/>
              <a:t>Antigen</a:t>
            </a:r>
            <a:r>
              <a:rPr lang="en-US" dirty="0"/>
              <a:t> – targets protein(s) of the COVID-19 virus</a:t>
            </a:r>
          </a:p>
          <a:p>
            <a:pPr lvl="1"/>
            <a:r>
              <a:rPr lang="en-US" u="sng" dirty="0"/>
              <a:t>Antibody</a:t>
            </a:r>
            <a:r>
              <a:rPr lang="en-US" dirty="0"/>
              <a:t> – serology-based, targets the antibodies (IgM, IgG, and IgA) produced by the body in response to infection by the COVID-19 virus</a:t>
            </a:r>
          </a:p>
          <a:p>
            <a:r>
              <a:rPr lang="en-US" dirty="0"/>
              <a:t>RT-PCR and Antigen testing are “truly” diagnostic tests, confirming presence/absence of COVID-19 virus in a clinical sample</a:t>
            </a:r>
          </a:p>
          <a:p>
            <a:r>
              <a:rPr lang="en-US" dirty="0"/>
              <a:t>Antibody testing is good to determine exposure status and timing of exposure to COVID-19 virus. </a:t>
            </a:r>
            <a:r>
              <a:rPr lang="en-US" i="1" dirty="0"/>
              <a:t>Can</a:t>
            </a:r>
            <a:r>
              <a:rPr lang="en-US" dirty="0"/>
              <a:t> indicate current or ongoing infection.</a:t>
            </a:r>
          </a:p>
        </p:txBody>
      </p:sp>
    </p:spTree>
    <p:extLst>
      <p:ext uri="{BB962C8B-B14F-4D97-AF65-F5344CB8AC3E}">
        <p14:creationId xmlns:p14="http://schemas.microsoft.com/office/powerpoint/2010/main" val="3236172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BA4FE-B9BA-0742-9B2C-8CC9E451054F}"/>
              </a:ext>
            </a:extLst>
          </p:cNvPr>
          <p:cNvSpPr>
            <a:spLocks noGrp="1"/>
          </p:cNvSpPr>
          <p:nvPr>
            <p:ph type="title"/>
          </p:nvPr>
        </p:nvSpPr>
        <p:spPr/>
        <p:txBody>
          <a:bodyPr/>
          <a:lstStyle/>
          <a:p>
            <a:r>
              <a:rPr lang="en-US" dirty="0"/>
              <a:t>Testing, Testing, Testing…</a:t>
            </a:r>
          </a:p>
        </p:txBody>
      </p:sp>
      <p:graphicFrame>
        <p:nvGraphicFramePr>
          <p:cNvPr id="4" name="Table 4">
            <a:extLst>
              <a:ext uri="{FF2B5EF4-FFF2-40B4-BE49-F238E27FC236}">
                <a16:creationId xmlns:a16="http://schemas.microsoft.com/office/drawing/2014/main" id="{6C747E3F-B0DF-E74B-A9EA-A6965C63F655}"/>
              </a:ext>
            </a:extLst>
          </p:cNvPr>
          <p:cNvGraphicFramePr>
            <a:graphicFrameLocks noGrp="1"/>
          </p:cNvGraphicFramePr>
          <p:nvPr>
            <p:ph idx="1"/>
            <p:extLst>
              <p:ext uri="{D42A27DB-BD31-4B8C-83A1-F6EECF244321}">
                <p14:modId xmlns:p14="http://schemas.microsoft.com/office/powerpoint/2010/main" val="3481331578"/>
              </p:ext>
            </p:extLst>
          </p:nvPr>
        </p:nvGraphicFramePr>
        <p:xfrm>
          <a:off x="838200" y="2040781"/>
          <a:ext cx="10515597" cy="407924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348880106"/>
                    </a:ext>
                  </a:extLst>
                </a:gridCol>
                <a:gridCol w="3505199">
                  <a:extLst>
                    <a:ext uri="{9D8B030D-6E8A-4147-A177-3AD203B41FA5}">
                      <a16:colId xmlns:a16="http://schemas.microsoft.com/office/drawing/2014/main" val="3470656435"/>
                    </a:ext>
                  </a:extLst>
                </a:gridCol>
                <a:gridCol w="3505199">
                  <a:extLst>
                    <a:ext uri="{9D8B030D-6E8A-4147-A177-3AD203B41FA5}">
                      <a16:colId xmlns:a16="http://schemas.microsoft.com/office/drawing/2014/main" val="1784252621"/>
                    </a:ext>
                  </a:extLst>
                </a:gridCol>
              </a:tblGrid>
              <a:tr h="370840">
                <a:tc>
                  <a:txBody>
                    <a:bodyPr/>
                    <a:lstStyle/>
                    <a:p>
                      <a:endParaRPr lang="en-US" dirty="0"/>
                    </a:p>
                  </a:txBody>
                  <a:tcPr/>
                </a:tc>
                <a:tc gridSpan="2">
                  <a:txBody>
                    <a:bodyPr/>
                    <a:lstStyle/>
                    <a:p>
                      <a:pPr algn="ctr"/>
                      <a:r>
                        <a:rPr lang="en-US" dirty="0"/>
                        <a:t>Diagnostic Test Type</a:t>
                      </a:r>
                    </a:p>
                  </a:txBody>
                  <a:tcPr/>
                </a:tc>
                <a:tc hMerge="1">
                  <a:txBody>
                    <a:bodyPr/>
                    <a:lstStyle/>
                    <a:p>
                      <a:endParaRPr lang="en-US" dirty="0"/>
                    </a:p>
                  </a:txBody>
                  <a:tcPr/>
                </a:tc>
                <a:extLst>
                  <a:ext uri="{0D108BD9-81ED-4DB2-BD59-A6C34878D82A}">
                    <a16:rowId xmlns:a16="http://schemas.microsoft.com/office/drawing/2014/main" val="3541932062"/>
                  </a:ext>
                </a:extLst>
              </a:tr>
              <a:tr h="370840">
                <a:tc>
                  <a:txBody>
                    <a:bodyPr/>
                    <a:lstStyle/>
                    <a:p>
                      <a:pPr algn="ctr"/>
                      <a:r>
                        <a:rPr lang="en-US" b="1" dirty="0"/>
                        <a:t>Attribute</a:t>
                      </a:r>
                    </a:p>
                  </a:txBody>
                  <a:tcPr/>
                </a:tc>
                <a:tc>
                  <a:txBody>
                    <a:bodyPr/>
                    <a:lstStyle/>
                    <a:p>
                      <a:pPr algn="ctr"/>
                      <a:r>
                        <a:rPr lang="en-US" b="1" dirty="0"/>
                        <a:t>RT-PCR</a:t>
                      </a:r>
                    </a:p>
                  </a:txBody>
                  <a:tcPr/>
                </a:tc>
                <a:tc>
                  <a:txBody>
                    <a:bodyPr/>
                    <a:lstStyle/>
                    <a:p>
                      <a:pPr algn="ctr"/>
                      <a:r>
                        <a:rPr lang="en-US" b="1" dirty="0"/>
                        <a:t>Antigen</a:t>
                      </a:r>
                    </a:p>
                  </a:txBody>
                  <a:tcPr/>
                </a:tc>
                <a:extLst>
                  <a:ext uri="{0D108BD9-81ED-4DB2-BD59-A6C34878D82A}">
                    <a16:rowId xmlns:a16="http://schemas.microsoft.com/office/drawing/2014/main" val="2202753856"/>
                  </a:ext>
                </a:extLst>
              </a:tr>
              <a:tr h="370840">
                <a:tc>
                  <a:txBody>
                    <a:bodyPr/>
                    <a:lstStyle/>
                    <a:p>
                      <a:r>
                        <a:rPr lang="en-US" dirty="0"/>
                        <a:t>Time</a:t>
                      </a:r>
                    </a:p>
                  </a:txBody>
                  <a:tcPr/>
                </a:tc>
                <a:tc>
                  <a:txBody>
                    <a:bodyPr/>
                    <a:lstStyle/>
                    <a:p>
                      <a:r>
                        <a:rPr lang="en-US" dirty="0"/>
                        <a:t>15 minutes to 2 hours</a:t>
                      </a:r>
                    </a:p>
                  </a:txBody>
                  <a:tcPr/>
                </a:tc>
                <a:tc>
                  <a:txBody>
                    <a:bodyPr/>
                    <a:lstStyle/>
                    <a:p>
                      <a:r>
                        <a:rPr lang="en-US" dirty="0"/>
                        <a:t>1 to 2 minutes</a:t>
                      </a:r>
                    </a:p>
                  </a:txBody>
                  <a:tcPr/>
                </a:tc>
                <a:extLst>
                  <a:ext uri="{0D108BD9-81ED-4DB2-BD59-A6C34878D82A}">
                    <a16:rowId xmlns:a16="http://schemas.microsoft.com/office/drawing/2014/main" val="435053398"/>
                  </a:ext>
                </a:extLst>
              </a:tr>
              <a:tr h="370840">
                <a:tc>
                  <a:txBody>
                    <a:bodyPr/>
                    <a:lstStyle/>
                    <a:p>
                      <a:r>
                        <a:rPr lang="en-US" dirty="0"/>
                        <a:t>Cost</a:t>
                      </a:r>
                    </a:p>
                  </a:txBody>
                  <a:tcPr/>
                </a:tc>
                <a:tc>
                  <a:txBody>
                    <a:bodyPr/>
                    <a:lstStyle/>
                    <a:p>
                      <a:r>
                        <a:rPr lang="en-US" dirty="0"/>
                        <a:t>Moderate: $100 to $300 per test</a:t>
                      </a:r>
                    </a:p>
                  </a:txBody>
                  <a:tcPr/>
                </a:tc>
                <a:tc>
                  <a:txBody>
                    <a:bodyPr/>
                    <a:lstStyle/>
                    <a:p>
                      <a:r>
                        <a:rPr lang="en-US" dirty="0"/>
                        <a:t>Low: a few dollars per test</a:t>
                      </a:r>
                    </a:p>
                  </a:txBody>
                  <a:tcPr/>
                </a:tc>
                <a:extLst>
                  <a:ext uri="{0D108BD9-81ED-4DB2-BD59-A6C34878D82A}">
                    <a16:rowId xmlns:a16="http://schemas.microsoft.com/office/drawing/2014/main" val="748734480"/>
                  </a:ext>
                </a:extLst>
              </a:tr>
              <a:tr h="370840">
                <a:tc>
                  <a:txBody>
                    <a:bodyPr/>
                    <a:lstStyle/>
                    <a:p>
                      <a:r>
                        <a:rPr lang="en-US" dirty="0"/>
                        <a:t>Sensitivity/Specificity</a:t>
                      </a:r>
                    </a:p>
                  </a:txBody>
                  <a:tcPr/>
                </a:tc>
                <a:tc>
                  <a:txBody>
                    <a:bodyPr/>
                    <a:lstStyle/>
                    <a:p>
                      <a:r>
                        <a:rPr lang="en-US" dirty="0"/>
                        <a:t>Extremely sensitive and specific</a:t>
                      </a:r>
                    </a:p>
                  </a:txBody>
                  <a:tcPr/>
                </a:tc>
                <a:tc>
                  <a:txBody>
                    <a:bodyPr/>
                    <a:lstStyle/>
                    <a:p>
                      <a:r>
                        <a:rPr lang="en-US" dirty="0"/>
                        <a:t>Moderately sensitive and specific</a:t>
                      </a:r>
                    </a:p>
                  </a:txBody>
                  <a:tcPr/>
                </a:tc>
                <a:extLst>
                  <a:ext uri="{0D108BD9-81ED-4DB2-BD59-A6C34878D82A}">
                    <a16:rowId xmlns:a16="http://schemas.microsoft.com/office/drawing/2014/main" val="2318567588"/>
                  </a:ext>
                </a:extLst>
              </a:tr>
              <a:tr h="370840">
                <a:tc>
                  <a:txBody>
                    <a:bodyPr/>
                    <a:lstStyle/>
                    <a:p>
                      <a:r>
                        <a:rPr lang="en-US" dirty="0"/>
                        <a:t>Limit of Detection</a:t>
                      </a:r>
                    </a:p>
                  </a:txBody>
                  <a:tcPr/>
                </a:tc>
                <a:tc>
                  <a:txBody>
                    <a:bodyPr/>
                    <a:lstStyle/>
                    <a:p>
                      <a:r>
                        <a:rPr lang="en-US" dirty="0"/>
                        <a:t>Extremely low: &lt; 100 virus particles</a:t>
                      </a:r>
                    </a:p>
                  </a:txBody>
                  <a:tcPr/>
                </a:tc>
                <a:tc>
                  <a:txBody>
                    <a:bodyPr/>
                    <a:lstStyle/>
                    <a:p>
                      <a:r>
                        <a:rPr lang="en-US" dirty="0"/>
                        <a:t>Moderate: varies</a:t>
                      </a:r>
                    </a:p>
                  </a:txBody>
                  <a:tcPr/>
                </a:tc>
                <a:extLst>
                  <a:ext uri="{0D108BD9-81ED-4DB2-BD59-A6C34878D82A}">
                    <a16:rowId xmlns:a16="http://schemas.microsoft.com/office/drawing/2014/main" val="2169850298"/>
                  </a:ext>
                </a:extLst>
              </a:tr>
              <a:tr h="370840">
                <a:tc>
                  <a:txBody>
                    <a:bodyPr/>
                    <a:lstStyle/>
                    <a:p>
                      <a:r>
                        <a:rPr lang="en-US" dirty="0"/>
                        <a:t>Simplicity/Complexity</a:t>
                      </a:r>
                    </a:p>
                  </a:txBody>
                  <a:tcPr/>
                </a:tc>
                <a:tc>
                  <a:txBody>
                    <a:bodyPr/>
                    <a:lstStyle/>
                    <a:p>
                      <a:r>
                        <a:rPr lang="en-US" dirty="0"/>
                        <a:t>Moderate complexity</a:t>
                      </a:r>
                    </a:p>
                  </a:txBody>
                  <a:tcPr/>
                </a:tc>
                <a:tc>
                  <a:txBody>
                    <a:bodyPr/>
                    <a:lstStyle/>
                    <a:p>
                      <a:r>
                        <a:rPr lang="en-US" dirty="0"/>
                        <a:t>Very simple</a:t>
                      </a:r>
                    </a:p>
                  </a:txBody>
                  <a:tcPr/>
                </a:tc>
                <a:extLst>
                  <a:ext uri="{0D108BD9-81ED-4DB2-BD59-A6C34878D82A}">
                    <a16:rowId xmlns:a16="http://schemas.microsoft.com/office/drawing/2014/main" val="1913462463"/>
                  </a:ext>
                </a:extLst>
              </a:tr>
              <a:tr h="370840">
                <a:tc>
                  <a:txBody>
                    <a:bodyPr/>
                    <a:lstStyle/>
                    <a:p>
                      <a:r>
                        <a:rPr lang="en-US" dirty="0"/>
                        <a:t>Availability</a:t>
                      </a:r>
                    </a:p>
                  </a:txBody>
                  <a:tcPr/>
                </a:tc>
                <a:tc>
                  <a:txBody>
                    <a:bodyPr/>
                    <a:lstStyle/>
                    <a:p>
                      <a:r>
                        <a:rPr lang="en-US" dirty="0"/>
                        <a:t>&gt; 100 RT-PCR tests with EUA</a:t>
                      </a:r>
                    </a:p>
                  </a:txBody>
                  <a:tcPr/>
                </a:tc>
                <a:tc>
                  <a:txBody>
                    <a:bodyPr/>
                    <a:lstStyle/>
                    <a:p>
                      <a:r>
                        <a:rPr lang="en-US" dirty="0"/>
                        <a:t>&lt; 10 Antigen tests with EUA</a:t>
                      </a:r>
                    </a:p>
                  </a:txBody>
                  <a:tcPr/>
                </a:tc>
                <a:extLst>
                  <a:ext uri="{0D108BD9-81ED-4DB2-BD59-A6C34878D82A}">
                    <a16:rowId xmlns:a16="http://schemas.microsoft.com/office/drawing/2014/main" val="3078013547"/>
                  </a:ext>
                </a:extLst>
              </a:tr>
              <a:tr h="370840">
                <a:tc>
                  <a:txBody>
                    <a:bodyPr/>
                    <a:lstStyle/>
                    <a:p>
                      <a:r>
                        <a:rPr lang="en-US" dirty="0"/>
                        <a:t>Lab-based/Point of Care/Home Test</a:t>
                      </a:r>
                    </a:p>
                  </a:txBody>
                  <a:tcPr/>
                </a:tc>
                <a:tc>
                  <a:txBody>
                    <a:bodyPr/>
                    <a:lstStyle/>
                    <a:p>
                      <a:r>
                        <a:rPr lang="en-US" dirty="0"/>
                        <a:t>Lab-based or Point of Care</a:t>
                      </a:r>
                    </a:p>
                  </a:txBody>
                  <a:tcPr/>
                </a:tc>
                <a:tc>
                  <a:txBody>
                    <a:bodyPr/>
                    <a:lstStyle/>
                    <a:p>
                      <a:r>
                        <a:rPr lang="en-US" dirty="0"/>
                        <a:t>Point of Care or Home Test</a:t>
                      </a:r>
                    </a:p>
                  </a:txBody>
                  <a:tcPr/>
                </a:tc>
                <a:extLst>
                  <a:ext uri="{0D108BD9-81ED-4DB2-BD59-A6C34878D82A}">
                    <a16:rowId xmlns:a16="http://schemas.microsoft.com/office/drawing/2014/main" val="1114561984"/>
                  </a:ext>
                </a:extLst>
              </a:tr>
              <a:tr h="370840">
                <a:tc>
                  <a:txBody>
                    <a:bodyPr/>
                    <a:lstStyle/>
                    <a:p>
                      <a:r>
                        <a:rPr lang="en-US" dirty="0"/>
                        <a:t>False Positive/False Negative</a:t>
                      </a:r>
                    </a:p>
                  </a:txBody>
                  <a:tcPr/>
                </a:tc>
                <a:tc>
                  <a:txBody>
                    <a:bodyPr/>
                    <a:lstStyle/>
                    <a:p>
                      <a:r>
                        <a:rPr lang="en-US" dirty="0"/>
                        <a:t>Very low false positives/negatives</a:t>
                      </a:r>
                    </a:p>
                  </a:txBody>
                  <a:tcPr/>
                </a:tc>
                <a:tc>
                  <a:txBody>
                    <a:bodyPr/>
                    <a:lstStyle/>
                    <a:p>
                      <a:r>
                        <a:rPr lang="en-US" dirty="0"/>
                        <a:t>Moderate false positives/negatives</a:t>
                      </a:r>
                    </a:p>
                  </a:txBody>
                  <a:tcPr/>
                </a:tc>
                <a:extLst>
                  <a:ext uri="{0D108BD9-81ED-4DB2-BD59-A6C34878D82A}">
                    <a16:rowId xmlns:a16="http://schemas.microsoft.com/office/drawing/2014/main" val="79043930"/>
                  </a:ext>
                </a:extLst>
              </a:tr>
              <a:tr h="370840">
                <a:tc>
                  <a:txBody>
                    <a:bodyPr/>
                    <a:lstStyle/>
                    <a:p>
                      <a:r>
                        <a:rPr lang="en-US" dirty="0"/>
                        <a:t>Class: Confirmatory/Screening</a:t>
                      </a:r>
                    </a:p>
                  </a:txBody>
                  <a:tcPr/>
                </a:tc>
                <a:tc>
                  <a:txBody>
                    <a:bodyPr/>
                    <a:lstStyle/>
                    <a:p>
                      <a:r>
                        <a:rPr lang="en-US" dirty="0"/>
                        <a:t>“Gold Standard” confirmatory test</a:t>
                      </a:r>
                    </a:p>
                  </a:txBody>
                  <a:tcPr/>
                </a:tc>
                <a:tc>
                  <a:txBody>
                    <a:bodyPr/>
                    <a:lstStyle/>
                    <a:p>
                      <a:r>
                        <a:rPr lang="en-US" dirty="0"/>
                        <a:t>Screening: + need confirmation</a:t>
                      </a:r>
                    </a:p>
                  </a:txBody>
                  <a:tcPr/>
                </a:tc>
                <a:extLst>
                  <a:ext uri="{0D108BD9-81ED-4DB2-BD59-A6C34878D82A}">
                    <a16:rowId xmlns:a16="http://schemas.microsoft.com/office/drawing/2014/main" val="10608812"/>
                  </a:ext>
                </a:extLst>
              </a:tr>
            </a:tbl>
          </a:graphicData>
        </a:graphic>
      </p:graphicFrame>
      <p:sp>
        <p:nvSpPr>
          <p:cNvPr id="5" name="TextBox 4">
            <a:extLst>
              <a:ext uri="{FF2B5EF4-FFF2-40B4-BE49-F238E27FC236}">
                <a16:creationId xmlns:a16="http://schemas.microsoft.com/office/drawing/2014/main" id="{50A5F450-03A1-4542-BF53-554803933566}"/>
              </a:ext>
            </a:extLst>
          </p:cNvPr>
          <p:cNvSpPr txBox="1"/>
          <p:nvPr/>
        </p:nvSpPr>
        <p:spPr>
          <a:xfrm>
            <a:off x="2806446" y="1506072"/>
            <a:ext cx="6579109" cy="400110"/>
          </a:xfrm>
          <a:prstGeom prst="rect">
            <a:avLst/>
          </a:prstGeom>
          <a:noFill/>
        </p:spPr>
        <p:txBody>
          <a:bodyPr wrap="none" rtlCol="0">
            <a:spAutoFit/>
          </a:bodyPr>
          <a:lstStyle/>
          <a:p>
            <a:r>
              <a:rPr lang="en-US" sz="2000" b="1" dirty="0"/>
              <a:t>Comparison of RT-PCR and Antigen COVID-19 Test Attributes</a:t>
            </a:r>
          </a:p>
        </p:txBody>
      </p:sp>
    </p:spTree>
    <p:extLst>
      <p:ext uri="{BB962C8B-B14F-4D97-AF65-F5344CB8AC3E}">
        <p14:creationId xmlns:p14="http://schemas.microsoft.com/office/powerpoint/2010/main" val="139087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BA4FE-B9BA-0742-9B2C-8CC9E451054F}"/>
              </a:ext>
            </a:extLst>
          </p:cNvPr>
          <p:cNvSpPr>
            <a:spLocks noGrp="1"/>
          </p:cNvSpPr>
          <p:nvPr>
            <p:ph type="title"/>
          </p:nvPr>
        </p:nvSpPr>
        <p:spPr/>
        <p:txBody>
          <a:bodyPr/>
          <a:lstStyle/>
          <a:p>
            <a:r>
              <a:rPr lang="en-US" dirty="0"/>
              <a:t>Testing, Testing, Testing…</a:t>
            </a:r>
          </a:p>
        </p:txBody>
      </p:sp>
      <p:sp>
        <p:nvSpPr>
          <p:cNvPr id="3" name="Content Placeholder 2">
            <a:extLst>
              <a:ext uri="{FF2B5EF4-FFF2-40B4-BE49-F238E27FC236}">
                <a16:creationId xmlns:a16="http://schemas.microsoft.com/office/drawing/2014/main" id="{00E4F6F2-AA00-4C42-83CC-EC55BE5FF013}"/>
              </a:ext>
            </a:extLst>
          </p:cNvPr>
          <p:cNvSpPr>
            <a:spLocks noGrp="1"/>
          </p:cNvSpPr>
          <p:nvPr>
            <p:ph idx="1"/>
          </p:nvPr>
        </p:nvSpPr>
        <p:spPr>
          <a:xfrm>
            <a:off x="838200" y="1825625"/>
            <a:ext cx="10515600" cy="4351338"/>
          </a:xfrm>
        </p:spPr>
        <p:txBody>
          <a:bodyPr>
            <a:normAutofit lnSpcReduction="10000"/>
          </a:bodyPr>
          <a:lstStyle/>
          <a:p>
            <a:r>
              <a:rPr lang="en-US" dirty="0"/>
              <a:t>Where we find ourselves…</a:t>
            </a:r>
          </a:p>
          <a:p>
            <a:pPr lvl="1"/>
            <a:r>
              <a:rPr lang="en-US" dirty="0"/>
              <a:t>RT-PCR test results can take up to 10 days – too long to have any benefit</a:t>
            </a:r>
          </a:p>
          <a:p>
            <a:pPr lvl="1"/>
            <a:r>
              <a:rPr lang="en-US" dirty="0"/>
              <a:t>Few testing locations whether drive-through clinic/hospital-based</a:t>
            </a:r>
          </a:p>
          <a:p>
            <a:pPr lvl="1"/>
            <a:r>
              <a:rPr lang="en-US" dirty="0"/>
              <a:t>Few Antigen tests available but manufacturing is ramping up (still have confirmation testing needed for positives)</a:t>
            </a:r>
          </a:p>
          <a:p>
            <a:r>
              <a:rPr lang="en-US" dirty="0"/>
              <a:t>In an Ideal World…</a:t>
            </a:r>
          </a:p>
          <a:p>
            <a:pPr lvl="1"/>
            <a:r>
              <a:rPr lang="en-US" dirty="0"/>
              <a:t>High quality testing (RT-PCR) would come to us – mobile labs</a:t>
            </a:r>
          </a:p>
          <a:p>
            <a:pPr lvl="1"/>
            <a:r>
              <a:rPr lang="en-US" dirty="0"/>
              <a:t>Results would be reported quickly, in hours not days</a:t>
            </a:r>
          </a:p>
          <a:p>
            <a:pPr lvl="1"/>
            <a:r>
              <a:rPr lang="en-US" dirty="0"/>
              <a:t>Testing would be available prior to and ongoing for</a:t>
            </a:r>
          </a:p>
          <a:p>
            <a:pPr lvl="2"/>
            <a:r>
              <a:rPr lang="en-US" dirty="0"/>
              <a:t>Workplaces (essential workers</a:t>
            </a:r>
            <a:r>
              <a:rPr lang="en-US"/>
              <a:t>; casinos)</a:t>
            </a:r>
            <a:endParaRPr lang="en-US" dirty="0"/>
          </a:p>
          <a:p>
            <a:pPr lvl="2"/>
            <a:r>
              <a:rPr lang="en-US" dirty="0"/>
              <a:t>Schools</a:t>
            </a:r>
          </a:p>
          <a:p>
            <a:pPr lvl="2"/>
            <a:r>
              <a:rPr lang="en-US" dirty="0"/>
              <a:t>Cultural Events</a:t>
            </a:r>
          </a:p>
        </p:txBody>
      </p:sp>
    </p:spTree>
    <p:extLst>
      <p:ext uri="{BB962C8B-B14F-4D97-AF65-F5344CB8AC3E}">
        <p14:creationId xmlns:p14="http://schemas.microsoft.com/office/powerpoint/2010/main" val="3909557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24ED-984D-2646-BBD2-B2CE0B8D7550}"/>
              </a:ext>
            </a:extLst>
          </p:cNvPr>
          <p:cNvSpPr>
            <a:spLocks noGrp="1"/>
          </p:cNvSpPr>
          <p:nvPr>
            <p:ph type="ctrTitle"/>
          </p:nvPr>
        </p:nvSpPr>
        <p:spPr/>
        <p:txBody>
          <a:bodyPr/>
          <a:lstStyle/>
          <a:p>
            <a:r>
              <a:rPr lang="en-US" dirty="0"/>
              <a:t>COVID-19</a:t>
            </a:r>
          </a:p>
        </p:txBody>
      </p:sp>
      <p:sp>
        <p:nvSpPr>
          <p:cNvPr id="3" name="Subtitle 2">
            <a:extLst>
              <a:ext uri="{FF2B5EF4-FFF2-40B4-BE49-F238E27FC236}">
                <a16:creationId xmlns:a16="http://schemas.microsoft.com/office/drawing/2014/main" id="{2C46C63D-74F1-9D4F-8CDC-668D31A21780}"/>
              </a:ext>
            </a:extLst>
          </p:cNvPr>
          <p:cNvSpPr>
            <a:spLocks noGrp="1"/>
          </p:cNvSpPr>
          <p:nvPr>
            <p:ph type="subTitle" idx="1"/>
          </p:nvPr>
        </p:nvSpPr>
        <p:spPr/>
        <p:txBody>
          <a:bodyPr>
            <a:normAutofit/>
          </a:bodyPr>
          <a:lstStyle/>
          <a:p>
            <a:r>
              <a:rPr lang="en-US" dirty="0"/>
              <a:t>Situation Report</a:t>
            </a:r>
          </a:p>
          <a:p>
            <a:r>
              <a:rPr lang="en-US" dirty="0"/>
              <a:t>09/18/2020</a:t>
            </a:r>
          </a:p>
          <a:p>
            <a:r>
              <a:rPr lang="en-US" dirty="0"/>
              <a:t>Kimothy Smith</a:t>
            </a:r>
          </a:p>
        </p:txBody>
      </p:sp>
    </p:spTree>
    <p:extLst>
      <p:ext uri="{BB962C8B-B14F-4D97-AF65-F5344CB8AC3E}">
        <p14:creationId xmlns:p14="http://schemas.microsoft.com/office/powerpoint/2010/main" val="2363177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699A5E-A77B-4C48-B838-87B2A6279877}"/>
              </a:ext>
            </a:extLst>
          </p:cNvPr>
          <p:cNvSpPr/>
          <p:nvPr/>
        </p:nvSpPr>
        <p:spPr>
          <a:xfrm>
            <a:off x="1471449" y="1166843"/>
            <a:ext cx="9249103" cy="3416320"/>
          </a:xfrm>
          <a:prstGeom prst="rect">
            <a:avLst/>
          </a:prstGeom>
        </p:spPr>
        <p:txBody>
          <a:bodyPr wrap="square">
            <a:spAutoFit/>
          </a:bodyPr>
          <a:lstStyle/>
          <a:p>
            <a:r>
              <a:rPr lang="en-US" sz="2400" b="0" i="0" u="none" strike="noStrike" dirty="0">
                <a:solidFill>
                  <a:srgbClr val="333333"/>
                </a:solidFill>
                <a:effectLst/>
              </a:rPr>
              <a:t>Epidemiology, like climatology — or for that matter economics — involves trying to model complex systems, so that no prediction ends up being exactly right. And the chains of cause and effect are long enough that the consequences of bad policy take some time to become completely apparent: Florida </a:t>
            </a:r>
            <a:r>
              <a:rPr lang="en-US" sz="2400" b="0" i="0" u="none" strike="noStrike" dirty="0">
                <a:effectLst/>
              </a:rPr>
              <a:t>began reopening in early May, but Covid-19 deaths didn’t spike </a:t>
            </a:r>
            <a:r>
              <a:rPr lang="en-US" sz="2400" b="0" i="0" u="none" strike="noStrike" dirty="0">
                <a:solidFill>
                  <a:srgbClr val="333333"/>
                </a:solidFill>
                <a:effectLst/>
              </a:rPr>
              <a:t>until</a:t>
            </a:r>
            <a:r>
              <a:rPr lang="en-US" sz="2400" b="0" i="0" u="none" strike="noStrike" dirty="0">
                <a:effectLst/>
              </a:rPr>
              <a:t> July. </a:t>
            </a:r>
            <a:r>
              <a:rPr lang="en-US" sz="2400" dirty="0"/>
              <a:t>But we’re talking about weeks, not decades, and the story of the coronavirus is as clear as such things ever get.</a:t>
            </a:r>
            <a:endParaRPr lang="en-US" sz="2400" b="0" i="0" u="none" strike="noStrike" dirty="0">
              <a:solidFill>
                <a:srgbClr val="333333"/>
              </a:solidFill>
              <a:effectLst/>
            </a:endParaRPr>
          </a:p>
          <a:p>
            <a:endParaRPr lang="en-US" sz="2400" dirty="0">
              <a:solidFill>
                <a:srgbClr val="333333"/>
              </a:solidFill>
              <a:latin typeface="georgia" panose="02040502050405020303" pitchFamily="18" charset="0"/>
            </a:endParaRPr>
          </a:p>
          <a:p>
            <a:pPr lvl="8"/>
            <a:r>
              <a:rPr lang="en-US" sz="2400" dirty="0"/>
              <a:t>— Paul Krugman, The New York Times</a:t>
            </a:r>
          </a:p>
        </p:txBody>
      </p:sp>
    </p:spTree>
    <p:extLst>
      <p:ext uri="{BB962C8B-B14F-4D97-AF65-F5344CB8AC3E}">
        <p14:creationId xmlns:p14="http://schemas.microsoft.com/office/powerpoint/2010/main" val="112735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95C8E-EC49-D24D-9ABD-DDAE101B191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691CC044-5C12-6E44-9800-E3A9F16AB6AB}"/>
              </a:ext>
            </a:extLst>
          </p:cNvPr>
          <p:cNvSpPr>
            <a:spLocks noGrp="1"/>
          </p:cNvSpPr>
          <p:nvPr>
            <p:ph idx="1"/>
          </p:nvPr>
        </p:nvSpPr>
        <p:spPr>
          <a:xfrm>
            <a:off x="838200" y="1547719"/>
            <a:ext cx="10515600" cy="4351338"/>
          </a:xfrm>
        </p:spPr>
        <p:txBody>
          <a:bodyPr>
            <a:normAutofit fontScale="92500" lnSpcReduction="10000"/>
          </a:bodyPr>
          <a:lstStyle/>
          <a:p>
            <a:r>
              <a:rPr lang="en-US" dirty="0"/>
              <a:t>The Numbers</a:t>
            </a:r>
          </a:p>
          <a:p>
            <a:pPr lvl="1"/>
            <a:r>
              <a:rPr lang="en-US" dirty="0"/>
              <a:t>World</a:t>
            </a:r>
          </a:p>
          <a:p>
            <a:pPr lvl="1"/>
            <a:r>
              <a:rPr lang="en-US" dirty="0"/>
              <a:t>USA</a:t>
            </a:r>
          </a:p>
          <a:p>
            <a:pPr lvl="1"/>
            <a:r>
              <a:rPr lang="en-US" dirty="0"/>
              <a:t>Western US</a:t>
            </a:r>
          </a:p>
          <a:p>
            <a:pPr lvl="1"/>
            <a:r>
              <a:rPr lang="en-US" dirty="0"/>
              <a:t>Tribal Lands</a:t>
            </a:r>
          </a:p>
          <a:p>
            <a:r>
              <a:rPr lang="en-US" dirty="0"/>
              <a:t>New News</a:t>
            </a:r>
          </a:p>
          <a:p>
            <a:pPr lvl="1"/>
            <a:r>
              <a:rPr lang="en-US" dirty="0"/>
              <a:t>Age/Gender/Race Susceptibilities</a:t>
            </a:r>
          </a:p>
          <a:p>
            <a:pPr lvl="1"/>
            <a:r>
              <a:rPr lang="en-US" dirty="0"/>
              <a:t>Tissue Affinities and Chronic Conditions</a:t>
            </a:r>
          </a:p>
          <a:p>
            <a:pPr lvl="1"/>
            <a:r>
              <a:rPr lang="en-US" dirty="0"/>
              <a:t>What about the Flu?</a:t>
            </a:r>
          </a:p>
          <a:p>
            <a:pPr lvl="1"/>
            <a:r>
              <a:rPr lang="en-US" dirty="0"/>
              <a:t>Vaccines</a:t>
            </a:r>
          </a:p>
          <a:p>
            <a:r>
              <a:rPr lang="en-US" dirty="0"/>
              <a:t>Testing, Testing, Testing…</a:t>
            </a:r>
          </a:p>
          <a:p>
            <a:pPr lvl="1"/>
            <a:r>
              <a:rPr lang="en-US" dirty="0"/>
              <a:t>Types of Tests; Pros and Cons</a:t>
            </a:r>
          </a:p>
        </p:txBody>
      </p:sp>
    </p:spTree>
    <p:extLst>
      <p:ext uri="{BB962C8B-B14F-4D97-AF65-F5344CB8AC3E}">
        <p14:creationId xmlns:p14="http://schemas.microsoft.com/office/powerpoint/2010/main" val="316139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751709F-4A32-9748-8A05-B669ED505F8D}"/>
              </a:ext>
            </a:extLst>
          </p:cNvPr>
          <p:cNvPicPr>
            <a:picLocks noGrp="1" noChangeAspect="1"/>
          </p:cNvPicPr>
          <p:nvPr>
            <p:ph idx="1"/>
          </p:nvPr>
        </p:nvPicPr>
        <p:blipFill rotWithShape="1">
          <a:blip r:embed="rId3"/>
          <a:srcRect l="3498" t="24548" r="3005" b="6012"/>
          <a:stretch/>
        </p:blipFill>
        <p:spPr>
          <a:xfrm>
            <a:off x="0" y="1102659"/>
            <a:ext cx="12192000" cy="5755342"/>
          </a:xfrm>
          <a:prstGeom prst="rect">
            <a:avLst/>
          </a:prstGeom>
        </p:spPr>
      </p:pic>
      <p:sp>
        <p:nvSpPr>
          <p:cNvPr id="2" name="Title 1">
            <a:extLst>
              <a:ext uri="{FF2B5EF4-FFF2-40B4-BE49-F238E27FC236}">
                <a16:creationId xmlns:a16="http://schemas.microsoft.com/office/drawing/2014/main" id="{9C75CF54-2800-984A-9C97-C8CFC506A1DF}"/>
              </a:ext>
            </a:extLst>
          </p:cNvPr>
          <p:cNvSpPr>
            <a:spLocks noGrp="1"/>
          </p:cNvSpPr>
          <p:nvPr>
            <p:ph type="title"/>
          </p:nvPr>
        </p:nvSpPr>
        <p:spPr>
          <a:xfrm>
            <a:off x="838200" y="0"/>
            <a:ext cx="10515600" cy="1102659"/>
          </a:xfrm>
        </p:spPr>
        <p:txBody>
          <a:bodyPr/>
          <a:lstStyle/>
          <a:p>
            <a:r>
              <a:rPr lang="en-US" dirty="0"/>
              <a:t>The Numbers - World</a:t>
            </a:r>
          </a:p>
        </p:txBody>
      </p:sp>
    </p:spTree>
    <p:extLst>
      <p:ext uri="{BB962C8B-B14F-4D97-AF65-F5344CB8AC3E}">
        <p14:creationId xmlns:p14="http://schemas.microsoft.com/office/powerpoint/2010/main" val="33949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5CF54-2800-984A-9C97-C8CFC506A1DF}"/>
              </a:ext>
            </a:extLst>
          </p:cNvPr>
          <p:cNvSpPr>
            <a:spLocks noGrp="1"/>
          </p:cNvSpPr>
          <p:nvPr>
            <p:ph type="title"/>
          </p:nvPr>
        </p:nvSpPr>
        <p:spPr>
          <a:xfrm>
            <a:off x="838200" y="0"/>
            <a:ext cx="10515600" cy="1102659"/>
          </a:xfrm>
        </p:spPr>
        <p:txBody>
          <a:bodyPr/>
          <a:lstStyle/>
          <a:p>
            <a:r>
              <a:rPr lang="en-US" dirty="0"/>
              <a:t>The Numbers - USA</a:t>
            </a:r>
          </a:p>
        </p:txBody>
      </p:sp>
      <p:pic>
        <p:nvPicPr>
          <p:cNvPr id="6" name="Content Placeholder 5">
            <a:extLst>
              <a:ext uri="{FF2B5EF4-FFF2-40B4-BE49-F238E27FC236}">
                <a16:creationId xmlns:a16="http://schemas.microsoft.com/office/drawing/2014/main" id="{BFE70A48-5CF6-5C47-88C9-A8EB7B852726}"/>
              </a:ext>
            </a:extLst>
          </p:cNvPr>
          <p:cNvPicPr>
            <a:picLocks noGrp="1" noChangeAspect="1"/>
          </p:cNvPicPr>
          <p:nvPr>
            <p:ph idx="1"/>
          </p:nvPr>
        </p:nvPicPr>
        <p:blipFill rotWithShape="1">
          <a:blip r:embed="rId3"/>
          <a:srcRect l="3004" t="24943" r="2674" b="6012"/>
          <a:stretch/>
        </p:blipFill>
        <p:spPr>
          <a:xfrm>
            <a:off x="0" y="1185333"/>
            <a:ext cx="12192000" cy="5672668"/>
          </a:xfrm>
          <a:prstGeom prst="rect">
            <a:avLst/>
          </a:prstGeom>
        </p:spPr>
      </p:pic>
    </p:spTree>
    <p:extLst>
      <p:ext uri="{BB962C8B-B14F-4D97-AF65-F5344CB8AC3E}">
        <p14:creationId xmlns:p14="http://schemas.microsoft.com/office/powerpoint/2010/main" val="394714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48A430-DB1D-8441-AC83-A3138A3A12B1}"/>
              </a:ext>
            </a:extLst>
          </p:cNvPr>
          <p:cNvPicPr>
            <a:picLocks noChangeAspect="1"/>
          </p:cNvPicPr>
          <p:nvPr/>
        </p:nvPicPr>
        <p:blipFill rotWithShape="1">
          <a:blip r:embed="rId3"/>
          <a:srcRect l="17627" t="29520" r="27784" b="20167"/>
          <a:stretch/>
        </p:blipFill>
        <p:spPr>
          <a:xfrm>
            <a:off x="259978" y="-3575"/>
            <a:ext cx="11640240" cy="6818718"/>
          </a:xfrm>
          <a:prstGeom prst="rect">
            <a:avLst/>
          </a:prstGeom>
        </p:spPr>
      </p:pic>
      <p:pic>
        <p:nvPicPr>
          <p:cNvPr id="10" name="Picture 9">
            <a:extLst>
              <a:ext uri="{FF2B5EF4-FFF2-40B4-BE49-F238E27FC236}">
                <a16:creationId xmlns:a16="http://schemas.microsoft.com/office/drawing/2014/main" id="{B98E052B-0A9E-0F46-AF30-BE19AE0A1FF8}"/>
              </a:ext>
            </a:extLst>
          </p:cNvPr>
          <p:cNvPicPr>
            <a:picLocks noChangeAspect="1"/>
          </p:cNvPicPr>
          <p:nvPr/>
        </p:nvPicPr>
        <p:blipFill rotWithShape="1">
          <a:blip r:embed="rId4"/>
          <a:srcRect r="7990" b="5360"/>
          <a:stretch/>
        </p:blipFill>
        <p:spPr>
          <a:xfrm>
            <a:off x="9307124" y="2596444"/>
            <a:ext cx="2356219" cy="2376975"/>
          </a:xfrm>
          <a:prstGeom prst="rect">
            <a:avLst/>
          </a:prstGeom>
          <a:ln>
            <a:solidFill>
              <a:srgbClr val="FFFF00"/>
            </a:solidFill>
          </a:ln>
        </p:spPr>
      </p:pic>
      <p:sp>
        <p:nvSpPr>
          <p:cNvPr id="5" name="TextBox 4">
            <a:extLst>
              <a:ext uri="{FF2B5EF4-FFF2-40B4-BE49-F238E27FC236}">
                <a16:creationId xmlns:a16="http://schemas.microsoft.com/office/drawing/2014/main" id="{F3299810-FF7A-5C47-825E-5A25369821DB}"/>
              </a:ext>
            </a:extLst>
          </p:cNvPr>
          <p:cNvSpPr txBox="1"/>
          <p:nvPr/>
        </p:nvSpPr>
        <p:spPr>
          <a:xfrm>
            <a:off x="6580093" y="6562162"/>
            <a:ext cx="5320125" cy="307777"/>
          </a:xfrm>
          <a:prstGeom prst="rect">
            <a:avLst/>
          </a:prstGeom>
          <a:solidFill>
            <a:schemeClr val="bg1"/>
          </a:solidFill>
        </p:spPr>
        <p:txBody>
          <a:bodyPr wrap="square" rtlCol="0">
            <a:spAutoFit/>
          </a:bodyPr>
          <a:lstStyle/>
          <a:p>
            <a:pPr algn="ctr"/>
            <a:r>
              <a:rPr lang="en-US" sz="1400" dirty="0"/>
              <a:t>The Numbers - Western United States</a:t>
            </a:r>
          </a:p>
        </p:txBody>
      </p:sp>
    </p:spTree>
    <p:extLst>
      <p:ext uri="{BB962C8B-B14F-4D97-AF65-F5344CB8AC3E}">
        <p14:creationId xmlns:p14="http://schemas.microsoft.com/office/powerpoint/2010/main" val="397585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48A430-DB1D-8441-AC83-A3138A3A12B1}"/>
              </a:ext>
            </a:extLst>
          </p:cNvPr>
          <p:cNvPicPr>
            <a:picLocks noChangeAspect="1"/>
          </p:cNvPicPr>
          <p:nvPr/>
        </p:nvPicPr>
        <p:blipFill rotWithShape="1">
          <a:blip r:embed="rId3"/>
          <a:srcRect l="17627" t="29520" r="27784" b="20167"/>
          <a:stretch/>
        </p:blipFill>
        <p:spPr>
          <a:xfrm>
            <a:off x="259978" y="-3575"/>
            <a:ext cx="11640240" cy="6818718"/>
          </a:xfrm>
          <a:prstGeom prst="rect">
            <a:avLst/>
          </a:prstGeom>
        </p:spPr>
      </p:pic>
      <p:pic>
        <p:nvPicPr>
          <p:cNvPr id="6" name="Content Placeholder 5">
            <a:extLst>
              <a:ext uri="{FF2B5EF4-FFF2-40B4-BE49-F238E27FC236}">
                <a16:creationId xmlns:a16="http://schemas.microsoft.com/office/drawing/2014/main" id="{FEA2F43C-0C1A-4647-A4E4-4132F4B499CE}"/>
              </a:ext>
            </a:extLst>
          </p:cNvPr>
          <p:cNvPicPr>
            <a:picLocks noGrp="1" noChangeAspect="1"/>
          </p:cNvPicPr>
          <p:nvPr>
            <p:ph idx="1"/>
          </p:nvPr>
        </p:nvPicPr>
        <p:blipFill rotWithShape="1">
          <a:blip r:embed="rId4">
            <a:clrChange>
              <a:clrFrom>
                <a:srgbClr val="393A3A"/>
              </a:clrFrom>
              <a:clrTo>
                <a:srgbClr val="393A3A">
                  <a:alpha val="0"/>
                </a:srgbClr>
              </a:clrTo>
            </a:clrChange>
            <a:alphaModFix/>
          </a:blip>
          <a:srcRect l="17578" t="29329" r="27409" b="19802"/>
          <a:stretch/>
        </p:blipFill>
        <p:spPr>
          <a:xfrm>
            <a:off x="243652" y="-53789"/>
            <a:ext cx="11668836" cy="6858000"/>
          </a:xfrm>
          <a:prstGeom prst="rect">
            <a:avLst/>
          </a:prstGeom>
        </p:spPr>
      </p:pic>
      <p:pic>
        <p:nvPicPr>
          <p:cNvPr id="10" name="Picture 9">
            <a:extLst>
              <a:ext uri="{FF2B5EF4-FFF2-40B4-BE49-F238E27FC236}">
                <a16:creationId xmlns:a16="http://schemas.microsoft.com/office/drawing/2014/main" id="{B98E052B-0A9E-0F46-AF30-BE19AE0A1FF8}"/>
              </a:ext>
            </a:extLst>
          </p:cNvPr>
          <p:cNvPicPr>
            <a:picLocks noChangeAspect="1"/>
          </p:cNvPicPr>
          <p:nvPr/>
        </p:nvPicPr>
        <p:blipFill rotWithShape="1">
          <a:blip r:embed="rId5"/>
          <a:srcRect r="7990" b="5360"/>
          <a:stretch/>
        </p:blipFill>
        <p:spPr>
          <a:xfrm>
            <a:off x="9307124" y="2596444"/>
            <a:ext cx="2356219" cy="2376975"/>
          </a:xfrm>
          <a:prstGeom prst="rect">
            <a:avLst/>
          </a:prstGeom>
          <a:ln>
            <a:solidFill>
              <a:srgbClr val="FFFF00"/>
            </a:solidFill>
          </a:ln>
        </p:spPr>
      </p:pic>
      <p:sp>
        <p:nvSpPr>
          <p:cNvPr id="5" name="TextBox 4">
            <a:extLst>
              <a:ext uri="{FF2B5EF4-FFF2-40B4-BE49-F238E27FC236}">
                <a16:creationId xmlns:a16="http://schemas.microsoft.com/office/drawing/2014/main" id="{F3299810-FF7A-5C47-825E-5A25369821DB}"/>
              </a:ext>
            </a:extLst>
          </p:cNvPr>
          <p:cNvSpPr txBox="1"/>
          <p:nvPr/>
        </p:nvSpPr>
        <p:spPr>
          <a:xfrm>
            <a:off x="6580093" y="6562162"/>
            <a:ext cx="5320125" cy="307777"/>
          </a:xfrm>
          <a:prstGeom prst="rect">
            <a:avLst/>
          </a:prstGeom>
          <a:solidFill>
            <a:schemeClr val="bg1"/>
          </a:solidFill>
        </p:spPr>
        <p:txBody>
          <a:bodyPr wrap="square" rtlCol="0">
            <a:spAutoFit/>
          </a:bodyPr>
          <a:lstStyle/>
          <a:p>
            <a:pPr algn="ctr"/>
            <a:r>
              <a:rPr lang="en-US" sz="1400" dirty="0"/>
              <a:t>The Numbers - Western United States and Tribal Lands</a:t>
            </a:r>
          </a:p>
        </p:txBody>
      </p:sp>
    </p:spTree>
    <p:extLst>
      <p:ext uri="{BB962C8B-B14F-4D97-AF65-F5344CB8AC3E}">
        <p14:creationId xmlns:p14="http://schemas.microsoft.com/office/powerpoint/2010/main" val="3783721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48A430-DB1D-8441-AC83-A3138A3A12B1}"/>
              </a:ext>
            </a:extLst>
          </p:cNvPr>
          <p:cNvPicPr>
            <a:picLocks noChangeAspect="1"/>
          </p:cNvPicPr>
          <p:nvPr/>
        </p:nvPicPr>
        <p:blipFill rotWithShape="1">
          <a:blip r:embed="rId3"/>
          <a:srcRect l="17627" t="29520" r="27784" b="20167"/>
          <a:stretch/>
        </p:blipFill>
        <p:spPr>
          <a:xfrm>
            <a:off x="259978" y="-3575"/>
            <a:ext cx="11640240" cy="6818718"/>
          </a:xfrm>
          <a:prstGeom prst="rect">
            <a:avLst/>
          </a:prstGeom>
        </p:spPr>
      </p:pic>
      <p:pic>
        <p:nvPicPr>
          <p:cNvPr id="9" name="Content Placeholder 5">
            <a:extLst>
              <a:ext uri="{FF2B5EF4-FFF2-40B4-BE49-F238E27FC236}">
                <a16:creationId xmlns:a16="http://schemas.microsoft.com/office/drawing/2014/main" id="{C5771046-5BC7-F54A-AAB1-A1A42B26029D}"/>
              </a:ext>
            </a:extLst>
          </p:cNvPr>
          <p:cNvPicPr>
            <a:picLocks noGrp="1" noChangeAspect="1"/>
          </p:cNvPicPr>
          <p:nvPr>
            <p:ph idx="1"/>
          </p:nvPr>
        </p:nvPicPr>
        <p:blipFill rotWithShape="1">
          <a:blip r:embed="rId4">
            <a:clrChange>
              <a:clrFrom>
                <a:srgbClr val="E38B4F"/>
              </a:clrFrom>
              <a:clrTo>
                <a:srgbClr val="E38B4F">
                  <a:alpha val="0"/>
                </a:srgbClr>
              </a:clrTo>
            </a:clrChange>
            <a:alphaModFix/>
          </a:blip>
          <a:srcRect l="17650" t="29842" r="27572" b="19811"/>
          <a:stretch/>
        </p:blipFill>
        <p:spPr>
          <a:xfrm>
            <a:off x="228170" y="3739"/>
            <a:ext cx="11672047" cy="6818718"/>
          </a:xfrm>
          <a:prstGeom prst="rect">
            <a:avLst/>
          </a:prstGeom>
        </p:spPr>
      </p:pic>
      <p:pic>
        <p:nvPicPr>
          <p:cNvPr id="10" name="Picture 9">
            <a:extLst>
              <a:ext uri="{FF2B5EF4-FFF2-40B4-BE49-F238E27FC236}">
                <a16:creationId xmlns:a16="http://schemas.microsoft.com/office/drawing/2014/main" id="{B98E052B-0A9E-0F46-AF30-BE19AE0A1FF8}"/>
              </a:ext>
            </a:extLst>
          </p:cNvPr>
          <p:cNvPicPr>
            <a:picLocks noChangeAspect="1"/>
          </p:cNvPicPr>
          <p:nvPr/>
        </p:nvPicPr>
        <p:blipFill rotWithShape="1">
          <a:blip r:embed="rId5"/>
          <a:srcRect r="7990" b="5360"/>
          <a:stretch/>
        </p:blipFill>
        <p:spPr>
          <a:xfrm>
            <a:off x="9307124" y="2596444"/>
            <a:ext cx="2356219" cy="2376975"/>
          </a:xfrm>
          <a:prstGeom prst="rect">
            <a:avLst/>
          </a:prstGeom>
          <a:ln>
            <a:solidFill>
              <a:srgbClr val="FFFF00"/>
            </a:solidFill>
          </a:ln>
        </p:spPr>
      </p:pic>
      <p:sp>
        <p:nvSpPr>
          <p:cNvPr id="11" name="TextBox 10">
            <a:extLst>
              <a:ext uri="{FF2B5EF4-FFF2-40B4-BE49-F238E27FC236}">
                <a16:creationId xmlns:a16="http://schemas.microsoft.com/office/drawing/2014/main" id="{CD28DF44-548D-944D-99B1-9E2FBC362B92}"/>
              </a:ext>
            </a:extLst>
          </p:cNvPr>
          <p:cNvSpPr txBox="1"/>
          <p:nvPr/>
        </p:nvSpPr>
        <p:spPr>
          <a:xfrm>
            <a:off x="6544233" y="6562162"/>
            <a:ext cx="5320125" cy="307777"/>
          </a:xfrm>
          <a:prstGeom prst="rect">
            <a:avLst/>
          </a:prstGeom>
          <a:solidFill>
            <a:schemeClr val="bg1"/>
          </a:solidFill>
        </p:spPr>
        <p:txBody>
          <a:bodyPr wrap="square" rtlCol="0">
            <a:spAutoFit/>
          </a:bodyPr>
          <a:lstStyle/>
          <a:p>
            <a:pPr algn="ctr"/>
            <a:r>
              <a:rPr lang="en-US" sz="1400" dirty="0"/>
              <a:t>The Numbers - COVID-19 on Tribal Lands</a:t>
            </a:r>
          </a:p>
        </p:txBody>
      </p:sp>
    </p:spTree>
    <p:extLst>
      <p:ext uri="{BB962C8B-B14F-4D97-AF65-F5344CB8AC3E}">
        <p14:creationId xmlns:p14="http://schemas.microsoft.com/office/powerpoint/2010/main" val="2300908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F61AF4-87C7-D54B-B83D-425445F50E79}"/>
              </a:ext>
            </a:extLst>
          </p:cNvPr>
          <p:cNvPicPr>
            <a:picLocks noChangeAspect="1"/>
          </p:cNvPicPr>
          <p:nvPr/>
        </p:nvPicPr>
        <p:blipFill rotWithShape="1">
          <a:blip r:embed="rId2"/>
          <a:srcRect l="3023" t="11523" r="3128" b="6337"/>
          <a:stretch/>
        </p:blipFill>
        <p:spPr>
          <a:xfrm>
            <a:off x="0" y="53027"/>
            <a:ext cx="12192000" cy="6782395"/>
          </a:xfrm>
          <a:prstGeom prst="rect">
            <a:avLst/>
          </a:prstGeom>
        </p:spPr>
      </p:pic>
    </p:spTree>
    <p:extLst>
      <p:ext uri="{BB962C8B-B14F-4D97-AF65-F5344CB8AC3E}">
        <p14:creationId xmlns:p14="http://schemas.microsoft.com/office/powerpoint/2010/main" val="2588897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1112</Words>
  <Application>Microsoft Office PowerPoint</Application>
  <PresentationFormat>Widescreen</PresentationFormat>
  <Paragraphs>132</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georgia</vt:lpstr>
      <vt:lpstr>Office Theme</vt:lpstr>
      <vt:lpstr>COVID-19</vt:lpstr>
      <vt:lpstr>PowerPoint Presentation</vt:lpstr>
      <vt:lpstr>Overview</vt:lpstr>
      <vt:lpstr>The Numbers - World</vt:lpstr>
      <vt:lpstr>The Numbers - USA</vt:lpstr>
      <vt:lpstr>PowerPoint Presentation</vt:lpstr>
      <vt:lpstr>PowerPoint Presentation</vt:lpstr>
      <vt:lpstr>PowerPoint Presentation</vt:lpstr>
      <vt:lpstr>PowerPoint Presentation</vt:lpstr>
      <vt:lpstr>PowerPoint Presentation</vt:lpstr>
      <vt:lpstr>New News</vt:lpstr>
      <vt:lpstr>New News - cont’d</vt:lpstr>
      <vt:lpstr>New News - cont’d (2)</vt:lpstr>
      <vt:lpstr>Testing, Testing, Testing…</vt:lpstr>
      <vt:lpstr>Testing, Testing, Testing…</vt:lpstr>
      <vt:lpstr>Testing, Testing, Testing…</vt:lpstr>
      <vt:lpstr>Testing, Testing, Testing…</vt:lpstr>
      <vt:lpstr>COVID-19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dc:title>
  <dc:creator>Kimothy Smith</dc:creator>
  <cp:lastModifiedBy>Vicki Hebb</cp:lastModifiedBy>
  <cp:revision>33</cp:revision>
  <dcterms:created xsi:type="dcterms:W3CDTF">2020-09-15T14:48:20Z</dcterms:created>
  <dcterms:modified xsi:type="dcterms:W3CDTF">2020-09-17T22:06:55Z</dcterms:modified>
</cp:coreProperties>
</file>