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91" r:id="rId2"/>
    <p:sldMasterId id="2147483804" r:id="rId3"/>
    <p:sldMasterId id="2147483921" r:id="rId4"/>
  </p:sldMasterIdLst>
  <p:notesMasterIdLst>
    <p:notesMasterId r:id="rId19"/>
  </p:notesMasterIdLst>
  <p:handoutMasterIdLst>
    <p:handoutMasterId r:id="rId20"/>
  </p:handoutMasterIdLst>
  <p:sldIdLst>
    <p:sldId id="674" r:id="rId5"/>
    <p:sldId id="679" r:id="rId6"/>
    <p:sldId id="670" r:id="rId7"/>
    <p:sldId id="666" r:id="rId8"/>
    <p:sldId id="669" r:id="rId9"/>
    <p:sldId id="667" r:id="rId10"/>
    <p:sldId id="668" r:id="rId11"/>
    <p:sldId id="672" r:id="rId12"/>
    <p:sldId id="673" r:id="rId13"/>
    <p:sldId id="671" r:id="rId14"/>
    <p:sldId id="675" r:id="rId15"/>
    <p:sldId id="676" r:id="rId16"/>
    <p:sldId id="677" r:id="rId17"/>
    <p:sldId id="678" r:id="rId18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28" charset="0"/>
        <a:ea typeface="ＭＳ Ｐゴシック" pitchFamily="-28" charset="-128"/>
        <a:cs typeface="ＭＳ Ｐゴシック" pitchFamily="-28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28" charset="0"/>
        <a:ea typeface="ＭＳ Ｐゴシック" pitchFamily="-28" charset="-128"/>
        <a:cs typeface="ＭＳ Ｐゴシック" pitchFamily="-28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28" charset="0"/>
        <a:ea typeface="ＭＳ Ｐゴシック" pitchFamily="-28" charset="-128"/>
        <a:cs typeface="ＭＳ Ｐゴシック" pitchFamily="-28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28" charset="0"/>
        <a:ea typeface="ＭＳ Ｐゴシック" pitchFamily="-28" charset="-128"/>
        <a:cs typeface="ＭＳ Ｐゴシック" pitchFamily="-28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28" charset="0"/>
        <a:ea typeface="ＭＳ Ｐゴシック" pitchFamily="-28" charset="-128"/>
        <a:cs typeface="ＭＳ Ｐゴシック" pitchFamily="-2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28" charset="0"/>
        <a:ea typeface="ＭＳ Ｐゴシック" pitchFamily="-28" charset="-128"/>
        <a:cs typeface="ＭＳ Ｐゴシック" pitchFamily="-2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28" charset="0"/>
        <a:ea typeface="ＭＳ Ｐゴシック" pitchFamily="-28" charset="-128"/>
        <a:cs typeface="ＭＳ Ｐゴシック" pitchFamily="-2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28" charset="0"/>
        <a:ea typeface="ＭＳ Ｐゴシック" pitchFamily="-28" charset="-128"/>
        <a:cs typeface="ＭＳ Ｐゴシック" pitchFamily="-2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28" charset="0"/>
        <a:ea typeface="ＭＳ Ｐゴシック" pitchFamily="-28" charset="-128"/>
        <a:cs typeface="ＭＳ Ｐゴシック" pitchFamily="-2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52">
          <p15:clr>
            <a:srgbClr val="A4A3A4"/>
          </p15:clr>
        </p15:guide>
        <p15:guide id="4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2D"/>
    <a:srgbClr val="4E8ABE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446" autoAdjust="0"/>
  </p:normalViewPr>
  <p:slideViewPr>
    <p:cSldViewPr>
      <p:cViewPr varScale="1">
        <p:scale>
          <a:sx n="86" d="100"/>
          <a:sy n="86" d="100"/>
        </p:scale>
        <p:origin x="10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34"/>
    </p:cViewPr>
  </p:sorterViewPr>
  <p:notesViewPr>
    <p:cSldViewPr>
      <p:cViewPr varScale="1">
        <p:scale>
          <a:sx n="84" d="100"/>
          <a:sy n="84" d="100"/>
        </p:scale>
        <p:origin x="-3612" y="-78"/>
      </p:cViewPr>
      <p:guideLst>
        <p:guide orient="horz" pos="2928"/>
        <p:guide pos="2208"/>
        <p:guide orient="horz" pos="2952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3" tIns="47021" rIns="94043" bIns="47021" rtlCol="0"/>
          <a:lstStyle>
            <a:lvl1pPr algn="l">
              <a:defRPr sz="1200">
                <a:latin typeface="Arial" pitchFamily="-28" charset="0"/>
                <a:ea typeface="ＭＳ Ｐゴシック" pitchFamily="-28" charset="-128"/>
                <a:cs typeface="ＭＳ Ｐゴシック" pitchFamily="-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0" cy="468630"/>
          </a:xfrm>
          <a:prstGeom prst="rect">
            <a:avLst/>
          </a:prstGeom>
        </p:spPr>
        <p:txBody>
          <a:bodyPr vert="horz" lIns="94043" tIns="47021" rIns="94043" bIns="47021" rtlCol="0"/>
          <a:lstStyle>
            <a:lvl1pPr algn="r">
              <a:defRPr sz="1200">
                <a:latin typeface="Arial" pitchFamily="-28" charset="0"/>
                <a:ea typeface="ＭＳ Ｐゴシック" pitchFamily="-28" charset="-128"/>
                <a:cs typeface="ＭＳ Ｐゴシック" pitchFamily="-28" charset="-128"/>
              </a:defRPr>
            </a:lvl1pPr>
          </a:lstStyle>
          <a:p>
            <a:pPr>
              <a:defRPr/>
            </a:pPr>
            <a:fld id="{37398ACF-AB71-4DB4-A40A-B77771D5A5D3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3" tIns="47021" rIns="94043" bIns="47021" rtlCol="0" anchor="b"/>
          <a:lstStyle>
            <a:lvl1pPr algn="l">
              <a:defRPr sz="1200">
                <a:latin typeface="Arial" pitchFamily="-28" charset="0"/>
                <a:ea typeface="ＭＳ Ｐゴシック" pitchFamily="-28" charset="-128"/>
                <a:cs typeface="ＭＳ Ｐゴシック" pitchFamily="-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902343"/>
            <a:ext cx="3070860" cy="468630"/>
          </a:xfrm>
          <a:prstGeom prst="rect">
            <a:avLst/>
          </a:prstGeom>
        </p:spPr>
        <p:txBody>
          <a:bodyPr vert="horz" lIns="94043" tIns="47021" rIns="94043" bIns="47021" rtlCol="0" anchor="b"/>
          <a:lstStyle>
            <a:lvl1pPr algn="r">
              <a:defRPr sz="1200">
                <a:latin typeface="Arial" pitchFamily="-28" charset="0"/>
                <a:ea typeface="ＭＳ Ｐゴシック" pitchFamily="-28" charset="-128"/>
                <a:cs typeface="ＭＳ Ｐゴシック" pitchFamily="-28" charset="-128"/>
              </a:defRPr>
            </a:lvl1pPr>
          </a:lstStyle>
          <a:p>
            <a:pPr>
              <a:defRPr/>
            </a:pPr>
            <a:fld id="{AA24410A-FDBB-4128-8DC8-13EDD89BB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3" tIns="47021" rIns="94043" bIns="470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68630"/>
          </a:xfrm>
          <a:prstGeom prst="rect">
            <a:avLst/>
          </a:prstGeom>
        </p:spPr>
        <p:txBody>
          <a:bodyPr vert="horz" lIns="94043" tIns="47021" rIns="94043" bIns="470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00D125-EAE8-4237-871A-0153C77B826F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3" tIns="47021" rIns="94043" bIns="4702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451986"/>
            <a:ext cx="5669280" cy="4217670"/>
          </a:xfrm>
          <a:prstGeom prst="rect">
            <a:avLst/>
          </a:prstGeom>
        </p:spPr>
        <p:txBody>
          <a:bodyPr vert="horz" wrap="square" lIns="94043" tIns="47021" rIns="94043" bIns="4702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3" tIns="47021" rIns="94043" bIns="470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902343"/>
            <a:ext cx="3070860" cy="468630"/>
          </a:xfrm>
          <a:prstGeom prst="rect">
            <a:avLst/>
          </a:prstGeom>
        </p:spPr>
        <p:txBody>
          <a:bodyPr vert="horz" lIns="94043" tIns="47021" rIns="94043" bIns="470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B80819-7167-4C34-9BCC-16F68B94F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9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ackgroundG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ureSystems Logotype Rasterized Grad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127375"/>
            <a:ext cx="3778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0" y="2218332"/>
            <a:ext cx="8191500" cy="661903"/>
          </a:xfrm>
        </p:spPr>
        <p:txBody>
          <a:bodyPr tIns="0"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86287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24" y="691512"/>
            <a:ext cx="7927726" cy="1101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8516" y="1939189"/>
            <a:ext cx="7916537" cy="4478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7758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594234"/>
            <a:ext cx="2106612" cy="57266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1732" y="594234"/>
            <a:ext cx="5706059" cy="57266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31919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ureSystems_Powerpoint Art_V2_Cover Ar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4638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2EE5-3C5B-4333-9C72-9B949A93ED70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DCA9-DD94-4FE3-A49F-0C823C734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950E2-F2E4-4A1F-AA79-C5C9FA573269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469A-0B48-47A7-A5D9-6CD3FA894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4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A32D-19C4-4E43-B88C-A92067DBE9A2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1657-1D20-4E26-8D55-16E636118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52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AF3A-1843-4815-A028-3A48A0C69BE6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34042-F5D8-4B3B-A8C5-4472FA5C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59B3-8996-41DE-A8E6-58FE2686C5DE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1F4A-2AE8-4CF9-8149-B293901CA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4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6422-470A-4018-8A09-4BCF59827EA5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955E-56B0-41B1-90F6-46EAE01FC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7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97CB8-0189-4897-B47B-DDF62D589D43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F6607-6CC9-4919-8C44-8B71BD1E5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88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9981-2018-46B1-BB1B-A9F08E376390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4A16-AF48-4F01-BF00-45ACA3E04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94" y="691512"/>
            <a:ext cx="7612272" cy="1101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39189"/>
            <a:ext cx="7595566" cy="4478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252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CF7D-5408-49BE-A5FA-A8E05571CA4A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C6286-F21B-4F0D-937A-9CEB7A2F2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3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626C-6A11-4C45-A210-90042E899A0A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5305-36CE-448A-A870-706791D89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3C69-F755-4559-B634-484C0C919D6E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0C702-BD33-4BDB-9865-3966A3EBF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1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88" y="676471"/>
            <a:ext cx="8545512" cy="1141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918" y="1955867"/>
            <a:ext cx="3550003" cy="44958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014095" y="1955867"/>
            <a:ext cx="3550003" cy="44958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1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5533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3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734D-B353-4029-9B86-02660D681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3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8A53-47B0-4D3D-B17C-C42AC4EEA6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95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CA1A2-2D15-44A5-AF06-0CCD245C32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40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7C11-35B9-481E-A7E0-D6A3817765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60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803A-C56D-40FC-9F62-46CEB48C0D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90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79937-AD75-48C0-9344-2E9F6ADA3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54"/>
            <a:ext cx="7772400" cy="136187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7725"/>
            <a:ext cx="7772400" cy="149932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048403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42CF1-CB57-4551-A00B-D6EEE51A42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67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8E17-EE44-4484-AD03-D853918C47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90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BE818-471C-4CCA-AEBE-32C1A05612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16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2DAD8-3047-485E-8A73-923B81E440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64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C644A-D2AF-4A3F-A479-4AA1813238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73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ackgroundG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ureSystems Logotype Rasterized Grad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127375"/>
            <a:ext cx="3778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0" y="2218332"/>
            <a:ext cx="8191500" cy="661903"/>
          </a:xfrm>
        </p:spPr>
        <p:txBody>
          <a:bodyPr tIns="0"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390136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94" y="691512"/>
            <a:ext cx="7612272" cy="1101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39189"/>
            <a:ext cx="7595566" cy="4478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761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54"/>
            <a:ext cx="7772400" cy="136187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7725"/>
            <a:ext cx="7772400" cy="149932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115088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841912"/>
            <a:ext cx="4133850" cy="4478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841912"/>
            <a:ext cx="4133850" cy="4478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0" descr="DRI-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6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0449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45" y="662799"/>
            <a:ext cx="8229600" cy="11419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345" y="1923164"/>
            <a:ext cx="4040188" cy="6386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345" y="2561806"/>
            <a:ext cx="4040188" cy="36012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9175" y="1923164"/>
            <a:ext cx="4041775" cy="6386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9175" y="2561807"/>
            <a:ext cx="4041775" cy="3568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85315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841912"/>
            <a:ext cx="4133850" cy="4478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150" y="1841912"/>
            <a:ext cx="4133850" cy="4478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0" descr="DRI-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6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6505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9852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725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44" y="660686"/>
            <a:ext cx="3008313" cy="11630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789" y="660685"/>
            <a:ext cx="5111750" cy="5853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944" y="1823775"/>
            <a:ext cx="3008313" cy="46904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05657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5808"/>
            <a:ext cx="5486400" cy="5667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8686"/>
            <a:ext cx="5486400" cy="41152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2548"/>
            <a:ext cx="5486400" cy="8057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114344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24" y="691512"/>
            <a:ext cx="7927726" cy="1101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8516" y="1939189"/>
            <a:ext cx="7916537" cy="4478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261057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594234"/>
            <a:ext cx="2106612" cy="57266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1732" y="594234"/>
            <a:ext cx="5706059" cy="57266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136043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23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45" y="662799"/>
            <a:ext cx="8229600" cy="11419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345" y="1923164"/>
            <a:ext cx="4040188" cy="6386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345" y="2561806"/>
            <a:ext cx="4040188" cy="36012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9175" y="1923164"/>
            <a:ext cx="4041775" cy="6386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9175" y="2561807"/>
            <a:ext cx="4041775" cy="3568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57017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20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34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44" y="660686"/>
            <a:ext cx="3008313" cy="11630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789" y="660685"/>
            <a:ext cx="5111750" cy="5853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944" y="1823775"/>
            <a:ext cx="3008313" cy="46904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25193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5808"/>
            <a:ext cx="5486400" cy="5667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8686"/>
            <a:ext cx="5486400" cy="41152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2548"/>
            <a:ext cx="5486400" cy="8057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82318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ureSystems_Powerpoint Art_V2_SECONDARY PAGE copy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987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2788" y="692150"/>
            <a:ext cx="7942262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939925"/>
            <a:ext cx="793115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71450" y="6507163"/>
            <a:ext cx="552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26A933E-496A-4493-B2FC-593AA16757E2}" type="slidenum">
              <a:rPr lang="en-US" sz="600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sz="6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515938" indent="-2254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16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804863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430338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1719263" indent="-79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176463" indent="-79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  <a:ea typeface="+mn-ea"/>
        </a:defRPr>
      </a:lvl6pPr>
      <a:lvl7pPr marL="2633663" indent="-79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  <a:ea typeface="+mn-ea"/>
        </a:defRPr>
      </a:lvl7pPr>
      <a:lvl8pPr marL="3090863" indent="-79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  <a:ea typeface="+mn-ea"/>
        </a:defRPr>
      </a:lvl8pPr>
      <a:lvl9pPr marL="3548063" indent="-79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078C29-5C43-47B3-8B26-24ED709AFB89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B8745F-9D22-4C0C-AB7A-259DABAFE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 descr="PureSystems_Powerpoint Art_V2_SECONDARY PAGE copy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987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71450" y="6507163"/>
            <a:ext cx="552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AB16132F-8FB1-484E-AEDC-3199A9A5D50A}" type="slidenum">
              <a:rPr lang="en-US" sz="600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sz="6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427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7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7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7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8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8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8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8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8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8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9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9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9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9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9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9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9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9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9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30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30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30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30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30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30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430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</p:grpSp>
      <p:sp>
        <p:nvSpPr>
          <p:cNvPr id="5430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3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31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431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43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47FA54-ECB1-4C5D-875A-78A0E49A9CDB}" type="slidenum">
              <a:rPr lang="en-US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0291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ureSystems_Powerpoint Art_V2_SECONDARY PAGE copy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987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2788" y="692150"/>
            <a:ext cx="7942262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939925"/>
            <a:ext cx="793115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71450" y="6507163"/>
            <a:ext cx="552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26A933E-496A-4493-B2FC-593AA16757E2}" type="slidenum">
              <a:rPr lang="en-US" sz="600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sz="6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2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515938" indent="-2254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16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804863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430338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1719263" indent="-79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176463" indent="-79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  <a:ea typeface="+mn-ea"/>
        </a:defRPr>
      </a:lvl6pPr>
      <a:lvl7pPr marL="2633663" indent="-79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  <a:ea typeface="+mn-ea"/>
        </a:defRPr>
      </a:lvl7pPr>
      <a:lvl8pPr marL="3090863" indent="-79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  <a:ea typeface="+mn-ea"/>
        </a:defRPr>
      </a:lvl8pPr>
      <a:lvl9pPr marL="3548063" indent="-79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ed.Hartwell@dri.edu" TargetMode="Externa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gamingreports.com/mapping-the-recovery-united-states-casino-reopening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mericangaming.org/research/covid-19-casino-tracker/" TargetMode="Externa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mericangaming.org/research/covid-19-casino-tracker/" TargetMode="Externa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dcgamingreports.com/united-states-coronavirus-casino-closures-mapped/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ing.nv.gov/modules/showdocument.aspx?documentid=16731" TargetMode="External"/><Relationship Id="rId2" Type="http://schemas.openxmlformats.org/officeDocument/2006/relationships/hyperlink" Target="https://www.visitwynn.com/documents/Wynn-Health-Plan.pdf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en-US" dirty="0"/>
              <a:t>Update on Tribal Gaming</a:t>
            </a:r>
            <a:br>
              <a:rPr lang="en-US" dirty="0"/>
            </a:br>
            <a:r>
              <a:rPr lang="en-US" sz="3200" dirty="0"/>
              <a:t>6/19/2020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285293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Ted Hartwell</a:t>
            </a:r>
          </a:p>
          <a:p>
            <a:pPr algn="ctr"/>
            <a:r>
              <a:rPr lang="en-US" dirty="0"/>
              <a:t>Desert Research Institute</a:t>
            </a:r>
          </a:p>
          <a:p>
            <a:pPr algn="ctr"/>
            <a:r>
              <a:rPr lang="en-US" dirty="0">
                <a:hlinkClick r:id="rId2"/>
              </a:rPr>
              <a:t>Ted.Hartwell@dri.edu</a:t>
            </a:r>
            <a:endParaRPr lang="en-US" dirty="0"/>
          </a:p>
          <a:p>
            <a:pPr algn="ctr"/>
            <a:r>
              <a:rPr lang="en-US" dirty="0"/>
              <a:t>(702) 858-2441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400492" y="188640"/>
            <a:ext cx="8136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sz="3200" dirty="0">
                <a:solidFill>
                  <a:srgbClr val="DBBD71"/>
                </a:solidFill>
                <a:ea typeface="+mn-ea"/>
                <a:cs typeface="+mn-cs"/>
              </a:rPr>
              <a:t>Casino </a:t>
            </a:r>
            <a:r>
              <a:rPr lang="en-US" sz="3200" dirty="0" err="1">
                <a:solidFill>
                  <a:srgbClr val="DBBD71"/>
                </a:solidFill>
                <a:ea typeface="+mn-ea"/>
                <a:cs typeface="+mn-cs"/>
              </a:rPr>
              <a:t>Reopenings</a:t>
            </a:r>
            <a:r>
              <a:rPr lang="en-US" sz="3200" dirty="0">
                <a:solidFill>
                  <a:srgbClr val="DBBD71"/>
                </a:solidFill>
                <a:ea typeface="+mn-ea"/>
                <a:cs typeface="+mn-cs"/>
              </a:rPr>
              <a:t> as of June 12</a:t>
            </a:r>
          </a:p>
        </p:txBody>
      </p:sp>
      <p:pic>
        <p:nvPicPr>
          <p:cNvPr id="2050" name="Picture 2" descr="https://www.cdcgamingreports.com/wp-content/uploads/Casino-Reopening-Map-20200612-16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78529" cy="50405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31032" y="602128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https://www.cdcgamingreports.com/mapping-the-recovery-united-states-casino-reopenings/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640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3200" dirty="0"/>
              <a:t>Casino </a:t>
            </a:r>
            <a:r>
              <a:rPr lang="en-US" sz="3200" dirty="0" err="1"/>
              <a:t>reopenings</a:t>
            </a:r>
            <a:r>
              <a:rPr lang="en-US" sz="3200" dirty="0"/>
              <a:t>/COVID-19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032448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2483768" y="263691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0598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 bwMode="auto">
          <a:xfrm>
            <a:off x="6948264" y="292494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4032448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 bwMode="auto">
          <a:xfrm>
            <a:off x="2843808" y="522920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405987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 bwMode="auto">
          <a:xfrm>
            <a:off x="7092280" y="458112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3200" dirty="0"/>
              <a:t>Casino </a:t>
            </a:r>
            <a:r>
              <a:rPr lang="en-US" sz="3200" dirty="0" err="1"/>
              <a:t>reopenings</a:t>
            </a:r>
            <a:r>
              <a:rPr lang="en-US" sz="3200" dirty="0"/>
              <a:t>/COVID-19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05987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2987824" y="227687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05987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>
            <a:off x="7380312" y="170080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46336"/>
            <a:ext cx="4104455" cy="269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 bwMode="auto">
          <a:xfrm>
            <a:off x="3347864" y="551723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4104456" cy="269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 bwMode="auto">
          <a:xfrm>
            <a:off x="7668344" y="508518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3200" dirty="0"/>
              <a:t>Casino </a:t>
            </a:r>
            <a:r>
              <a:rPr lang="en-US" sz="3200" dirty="0" err="1"/>
              <a:t>reopenings</a:t>
            </a:r>
            <a:r>
              <a:rPr lang="en-US" sz="3200" dirty="0"/>
              <a:t>/COVID-19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80920" cy="543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7092280" y="2996952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Casino </a:t>
            </a:r>
            <a:r>
              <a:rPr lang="en-US" sz="2400" dirty="0" err="1"/>
              <a:t>reopenings</a:t>
            </a:r>
            <a:r>
              <a:rPr lang="en-US" sz="2400" dirty="0"/>
              <a:t> are patchwork, and mirror the US as a whole</a:t>
            </a:r>
          </a:p>
          <a:p>
            <a:r>
              <a:rPr lang="en-US" sz="2400" dirty="0"/>
              <a:t>Some tribes electing to reopen sooner than state governments allowing commercial, and some later</a:t>
            </a:r>
          </a:p>
          <a:p>
            <a:r>
              <a:rPr lang="en-US" sz="2400" dirty="0"/>
              <a:t>Generally, both tribal and commercial across US are implementing some version of Wynn standards, with additional innovations such as remote queuing</a:t>
            </a:r>
          </a:p>
          <a:p>
            <a:r>
              <a:rPr lang="en-US" sz="2400" dirty="0"/>
              <a:t>Compliance by casino properties as well as patrons is inconsistent across commercial and tribal properties</a:t>
            </a:r>
          </a:p>
          <a:p>
            <a:r>
              <a:rPr lang="en-US" sz="2400" dirty="0"/>
              <a:t>Most reopened tribal properties report brisk and even record business---good economic news, but too early to gage ultimate impact on COVID-19 spread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Tribal Gaming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FY18 revenue = $33.7 billion (4.1% increase over FY17)</a:t>
            </a:r>
          </a:p>
          <a:p>
            <a:r>
              <a:rPr lang="en-US" sz="2800" dirty="0"/>
              <a:t>FY19 estimated = $35.1 billion</a:t>
            </a:r>
          </a:p>
          <a:p>
            <a:r>
              <a:rPr lang="en-US" sz="2800" dirty="0"/>
              <a:t>Incredibly important economic driver for many tribes, both </a:t>
            </a:r>
            <a:r>
              <a:rPr lang="en-US" sz="2800" dirty="0" err="1"/>
              <a:t>both</a:t>
            </a:r>
            <a:r>
              <a:rPr lang="en-US" sz="2800" dirty="0"/>
              <a:t> jobs and funding of tribal government and services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Timeline to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4530725"/>
          </a:xfrm>
        </p:spPr>
        <p:txBody>
          <a:bodyPr/>
          <a:lstStyle/>
          <a:p>
            <a:r>
              <a:rPr lang="en-US" sz="2000" dirty="0"/>
              <a:t>March 10 – Betting on Sports America conference canceled</a:t>
            </a:r>
          </a:p>
          <a:p>
            <a:r>
              <a:rPr lang="en-US" sz="2000" dirty="0"/>
              <a:t>March 11 – Worker at MGM-owned Yonkers Raceway dies</a:t>
            </a:r>
          </a:p>
          <a:p>
            <a:r>
              <a:rPr lang="en-US" sz="2000" dirty="0"/>
              <a:t>March 11 – Guest at the Mirage tests positive</a:t>
            </a:r>
          </a:p>
          <a:p>
            <a:r>
              <a:rPr lang="en-US" sz="2000" dirty="0"/>
              <a:t>March 11-12 – Casinos announce additional measures</a:t>
            </a:r>
          </a:p>
          <a:p>
            <a:r>
              <a:rPr lang="en-US" sz="2000" dirty="0"/>
              <a:t>March 13 – Major sports cancellations/suspensions</a:t>
            </a:r>
          </a:p>
          <a:p>
            <a:r>
              <a:rPr lang="en-US" sz="2000" dirty="0"/>
              <a:t>March 13 – NIGA conference postponed</a:t>
            </a:r>
          </a:p>
          <a:p>
            <a:r>
              <a:rPr lang="en-US" sz="2000" dirty="0"/>
              <a:t>March 13 – MGM closes clubs</a:t>
            </a:r>
          </a:p>
          <a:p>
            <a:r>
              <a:rPr lang="en-US" sz="2000" dirty="0"/>
              <a:t>March 14 – MGM employees at Luxor and Wet Republic test positive</a:t>
            </a:r>
          </a:p>
          <a:p>
            <a:r>
              <a:rPr lang="en-US" sz="2000" dirty="0"/>
              <a:t>March 14 – Casino shutdowns in 7 states (RI, IN, MS, OH, IL, PN, NY)</a:t>
            </a:r>
          </a:p>
          <a:p>
            <a:r>
              <a:rPr lang="en-US" sz="2000" dirty="0"/>
              <a:t>March 14 – San Manuel closes in California</a:t>
            </a:r>
          </a:p>
          <a:p>
            <a:r>
              <a:rPr lang="en-US" sz="2000" dirty="0"/>
              <a:t>March 15 – Shows on Strip shut down</a:t>
            </a:r>
          </a:p>
          <a:p>
            <a:r>
              <a:rPr lang="en-US" sz="2000" dirty="0"/>
              <a:t>March 15 – Tribes across country begin to shut down</a:t>
            </a:r>
          </a:p>
          <a:p>
            <a:r>
              <a:rPr lang="en-US" sz="2000" dirty="0"/>
              <a:t>March 16 – Wynn and MGM announce closure of all Nevada properties</a:t>
            </a:r>
          </a:p>
          <a:p>
            <a:r>
              <a:rPr lang="en-US" sz="2000" dirty="0"/>
              <a:t>March 17 – </a:t>
            </a:r>
            <a:r>
              <a:rPr lang="en-US" sz="2000" dirty="0" err="1"/>
              <a:t>Sisolak</a:t>
            </a:r>
            <a:r>
              <a:rPr lang="en-US" sz="2000" dirty="0"/>
              <a:t> orders closure of all non-essential businesses</a:t>
            </a:r>
          </a:p>
          <a:p>
            <a:r>
              <a:rPr lang="en-US" sz="2000" dirty="0"/>
              <a:t>March 18 – NIGA requests $18 billion from Congress over 6 months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400492" y="188640"/>
            <a:ext cx="8136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sz="3200" dirty="0">
                <a:solidFill>
                  <a:srgbClr val="DBBD71"/>
                </a:solidFill>
                <a:ea typeface="+mn-ea"/>
                <a:cs typeface="+mn-cs"/>
              </a:rPr>
              <a:t>Casino Closings and </a:t>
            </a:r>
            <a:r>
              <a:rPr lang="en-US" sz="3200" dirty="0" err="1">
                <a:solidFill>
                  <a:srgbClr val="DBBD71"/>
                </a:solidFill>
                <a:ea typeface="+mn-ea"/>
                <a:cs typeface="+mn-cs"/>
              </a:rPr>
              <a:t>Reopenings</a:t>
            </a:r>
            <a:endParaRPr lang="en-US" sz="3200" dirty="0">
              <a:solidFill>
                <a:srgbClr val="DBBD71"/>
              </a:solidFill>
              <a:ea typeface="+mn-ea"/>
              <a:cs typeface="+mn-cs"/>
            </a:endParaRPr>
          </a:p>
        </p:txBody>
      </p:sp>
      <p:pic>
        <p:nvPicPr>
          <p:cNvPr id="14338" name="Picture 2" descr="https://www.americangaming.org/wp-content/uploads/2020/06/AGAOpenChart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93761" cy="43924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35696" y="566124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June 18, 9AM EDT</a:t>
            </a:r>
          </a:p>
          <a:p>
            <a:pPr algn="ctr"/>
            <a:r>
              <a:rPr lang="en-US" dirty="0"/>
              <a:t>(69% of tribal and 77% of commercial)</a:t>
            </a:r>
          </a:p>
        </p:txBody>
      </p:sp>
    </p:spTree>
    <p:extLst>
      <p:ext uri="{BB962C8B-B14F-4D97-AF65-F5344CB8AC3E}">
        <p14:creationId xmlns:p14="http://schemas.microsoft.com/office/powerpoint/2010/main" val="301640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400492" y="188640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sz="2800" dirty="0">
                <a:solidFill>
                  <a:srgbClr val="DBBD71"/>
                </a:solidFill>
                <a:ea typeface="+mn-ea"/>
                <a:cs typeface="+mn-cs"/>
              </a:rPr>
              <a:t>Casinos that have reopened (June 19, 10AM EDT)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623731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2"/>
              </a:rPr>
              <a:t>https://www.americangaming.org/research/covid-19-casino-tracker/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08720"/>
            <a:ext cx="4645694" cy="520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40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400492" y="188640"/>
            <a:ext cx="8136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sz="3200" dirty="0">
                <a:solidFill>
                  <a:srgbClr val="DBBD71"/>
                </a:solidFill>
                <a:ea typeface="+mn-ea"/>
                <a:cs typeface="+mn-cs"/>
              </a:rPr>
              <a:t>Casino that are still closed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623731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2"/>
              </a:rPr>
              <a:t>https://www.americangaming.org/research/covid-19-casino-tracker/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64704"/>
            <a:ext cx="4751787" cy="53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40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400492" y="188640"/>
            <a:ext cx="8136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sz="3200" dirty="0">
                <a:solidFill>
                  <a:srgbClr val="DBBD71"/>
                </a:solidFill>
                <a:ea typeface="+mn-ea"/>
                <a:cs typeface="+mn-cs"/>
              </a:rPr>
              <a:t>Casino Closings as of March 18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032" y="6021288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https://www.cdcgamingreports.com/united-states-coronavirus-casino-closures-mapped/</a:t>
            </a:r>
            <a:r>
              <a:rPr lang="en-US" sz="1600" dirty="0"/>
              <a:t> </a:t>
            </a:r>
          </a:p>
        </p:txBody>
      </p:sp>
      <p:pic>
        <p:nvPicPr>
          <p:cNvPr id="2052" name="Picture 4" descr="https://www.cdcgamingreports.com/wp-content/uploads/casinoclosuremap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843344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40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Timeline to Reopening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530725"/>
          </a:xfrm>
        </p:spPr>
        <p:txBody>
          <a:bodyPr/>
          <a:lstStyle/>
          <a:p>
            <a:r>
              <a:rPr lang="en-US" sz="2000" dirty="0"/>
              <a:t>April 22 – Wynn Resorts posts 23-page Health and Disinfection Program (</a:t>
            </a:r>
            <a:r>
              <a:rPr lang="en-US" sz="2000" dirty="0">
                <a:hlinkClick r:id="rId2"/>
              </a:rPr>
              <a:t>https://www.visitwynn.com/documents/Wynn-Health-Plan.pdf</a:t>
            </a:r>
            <a:r>
              <a:rPr lang="en-US" sz="2000" dirty="0"/>
              <a:t>) </a:t>
            </a:r>
          </a:p>
          <a:p>
            <a:r>
              <a:rPr lang="en-US" sz="2000" dirty="0"/>
              <a:t>April 22 – Nevada Gaming Control Board (NGCB) releases guidelines (</a:t>
            </a:r>
            <a:r>
              <a:rPr lang="en-US" sz="2000" dirty="0">
                <a:hlinkClick r:id="rId3"/>
              </a:rPr>
              <a:t>https://gaming.nv.gov/modules/showdocument.aspx?documentid=16731</a:t>
            </a:r>
            <a:r>
              <a:rPr lang="en-US" sz="2000" dirty="0"/>
              <a:t>) </a:t>
            </a:r>
          </a:p>
          <a:p>
            <a:r>
              <a:rPr lang="en-US" sz="2000" dirty="0"/>
              <a:t>May 1 – Coeur d’Alene Casino (tribal) reopens (masks required for all)</a:t>
            </a:r>
          </a:p>
          <a:p>
            <a:r>
              <a:rPr lang="en-US" sz="2000" dirty="0"/>
              <a:t>May 4 – Commercial casinos in Montana reopen</a:t>
            </a:r>
          </a:p>
          <a:p>
            <a:r>
              <a:rPr lang="en-US" sz="2000" dirty="0"/>
              <a:t>May 5 – Northern Quest Casino (tribal) reopens (every other machine, every other table w/max 2 per table unless from same household), but within 3 days changed some of slot measures due to guest feedback</a:t>
            </a:r>
          </a:p>
          <a:p>
            <a:r>
              <a:rPr lang="en-US" sz="2000" dirty="0"/>
              <a:t>May 7-17 – Tribal casinos begin to reopen in SD, OK, ND, AZ, CA, MI, NY</a:t>
            </a:r>
          </a:p>
          <a:p>
            <a:r>
              <a:rPr lang="en-US" sz="2000" dirty="0"/>
              <a:t>May 18-26 – Commercial casinos open in LA, AR, MS, and tribal in NC, OR, FL</a:t>
            </a:r>
          </a:p>
          <a:p>
            <a:r>
              <a:rPr lang="en-US" sz="2000" dirty="0"/>
              <a:t>June 1-12 – Floodgates open with regards to commercial casinos, NV on June 4</a:t>
            </a:r>
          </a:p>
          <a:p>
            <a:r>
              <a:rPr lang="en-US" sz="2000" dirty="0"/>
              <a:t>June 17 – NGCB requires guests to wear face covers at tables if no artificial barriers in place to protect employees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Wynn’s Health Plan 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30725"/>
          </a:xfrm>
        </p:spPr>
        <p:txBody>
          <a:bodyPr/>
          <a:lstStyle/>
          <a:p>
            <a:r>
              <a:rPr lang="en-US" sz="2400" dirty="0"/>
              <a:t>Non-invasive thermal temp scans</a:t>
            </a:r>
          </a:p>
          <a:p>
            <a:r>
              <a:rPr lang="en-US" sz="2400" dirty="0"/>
              <a:t>All employees w/face coverings and guests encouraged</a:t>
            </a:r>
          </a:p>
          <a:p>
            <a:r>
              <a:rPr lang="en-US" sz="2400" dirty="0"/>
              <a:t>24-hour disinfection team (detailed cleaning protocols for slots/tables/restaurants)</a:t>
            </a:r>
          </a:p>
          <a:p>
            <a:r>
              <a:rPr lang="en-US" sz="2400" dirty="0"/>
              <a:t>~300 sanitation stations throughout resort</a:t>
            </a:r>
          </a:p>
          <a:p>
            <a:r>
              <a:rPr lang="en-US" sz="2400" dirty="0"/>
              <a:t>Appropriate/comfortable physical distancing in all games/restaurants/retail spaces</a:t>
            </a:r>
          </a:p>
          <a:p>
            <a:r>
              <a:rPr lang="en-US" sz="2400" dirty="0"/>
              <a:t>Enhanced employee training</a:t>
            </a:r>
          </a:p>
          <a:p>
            <a:r>
              <a:rPr lang="en-US" sz="2400" dirty="0"/>
              <a:t>Elevator restrictions</a:t>
            </a:r>
          </a:p>
          <a:p>
            <a:r>
              <a:rPr lang="en-US" sz="2400" dirty="0"/>
              <a:t>Occupancy limits</a:t>
            </a:r>
          </a:p>
          <a:p>
            <a:r>
              <a:rPr lang="en-US" sz="2400" dirty="0"/>
              <a:t>No-touch check-in/game play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BMTheme">
  <a:themeElements>
    <a:clrScheme name="Expert_integrated_systems_PureSystems_template_white_16_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ert_integrated_systems_PureSystems_template_white_16_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xpert_integrated_systems_PureSystems_template_white_16_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template_white_16_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template_white_16_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template_white_16_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template_white_16_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template_white_16_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template_white_16_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template_white_16_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template_white_16_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template_white_16_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template_white_16_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template_white_16_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BMTheme">
  <a:themeElements>
    <a:clrScheme name="Expert_integrated_systems_PureSystems_template_white_16_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ert_integrated_systems_PureSystems_template_white_16_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xpert_integrated_systems_PureSystems_template_white_16_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template_white_16_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template_white_16_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template_white_16_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template_white_16_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template_white_16_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template_white_16_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template_white_16_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template_white_16_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template_white_16_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template_white_16_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template_white_16_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IBMTheme</Template>
  <TotalTime>12461</TotalTime>
  <Words>678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Symbol</vt:lpstr>
      <vt:lpstr>Tahoma</vt:lpstr>
      <vt:lpstr>Wingdings</vt:lpstr>
      <vt:lpstr>IBMTheme</vt:lpstr>
      <vt:lpstr>Office Theme</vt:lpstr>
      <vt:lpstr>Balance</vt:lpstr>
      <vt:lpstr>1_IBMTheme</vt:lpstr>
      <vt:lpstr>Update on Tribal Gaming 6/19/2020</vt:lpstr>
      <vt:lpstr>Tribal Gaming</vt:lpstr>
      <vt:lpstr>Timeline to Closure</vt:lpstr>
      <vt:lpstr>PowerPoint Presentation</vt:lpstr>
      <vt:lpstr>PowerPoint Presentation</vt:lpstr>
      <vt:lpstr>PowerPoint Presentation</vt:lpstr>
      <vt:lpstr>PowerPoint Presentation</vt:lpstr>
      <vt:lpstr>Timeline to Reopening</vt:lpstr>
      <vt:lpstr>What Wynn’s Health Plan Includes</vt:lpstr>
      <vt:lpstr>PowerPoint Presentation</vt:lpstr>
      <vt:lpstr>Casino reopenings/COVID-19</vt:lpstr>
      <vt:lpstr>Casino reopenings/COVID-19</vt:lpstr>
      <vt:lpstr>Casino reopenings/COVID-19</vt:lpstr>
      <vt:lpstr>General observations</vt:lpstr>
    </vt:vector>
  </TitlesOfParts>
  <Company>DRI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Desert Research Institute</dc:creator>
  <cp:lastModifiedBy>Vicki Hebb</cp:lastModifiedBy>
  <cp:revision>673</cp:revision>
  <cp:lastPrinted>2013-01-22T16:19:40Z</cp:lastPrinted>
  <dcterms:created xsi:type="dcterms:W3CDTF">2011-02-14T23:56:28Z</dcterms:created>
  <dcterms:modified xsi:type="dcterms:W3CDTF">2020-06-26T19:27:02Z</dcterms:modified>
</cp:coreProperties>
</file>