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  <p:sldMasterId id="2147483807" r:id="rId2"/>
    <p:sldMasterId id="2147483809" r:id="rId3"/>
    <p:sldMasterId id="2147483836" r:id="rId4"/>
    <p:sldMasterId id="2147483848" r:id="rId5"/>
    <p:sldMasterId id="2147483850" r:id="rId6"/>
  </p:sldMasterIdLst>
  <p:notesMasterIdLst>
    <p:notesMasterId r:id="rId30"/>
  </p:notesMasterIdLst>
  <p:handoutMasterIdLst>
    <p:handoutMasterId r:id="rId31"/>
  </p:handoutMasterIdLst>
  <p:sldIdLst>
    <p:sldId id="344" r:id="rId7"/>
    <p:sldId id="467" r:id="rId8"/>
    <p:sldId id="470" r:id="rId9"/>
    <p:sldId id="469" r:id="rId10"/>
    <p:sldId id="473" r:id="rId11"/>
    <p:sldId id="475" r:id="rId12"/>
    <p:sldId id="480" r:id="rId13"/>
    <p:sldId id="477" r:id="rId14"/>
    <p:sldId id="476" r:id="rId15"/>
    <p:sldId id="478" r:id="rId16"/>
    <p:sldId id="479" r:id="rId17"/>
    <p:sldId id="484" r:id="rId18"/>
    <p:sldId id="481" r:id="rId19"/>
    <p:sldId id="482" r:id="rId20"/>
    <p:sldId id="483" r:id="rId21"/>
    <p:sldId id="485" r:id="rId22"/>
    <p:sldId id="486" r:id="rId23"/>
    <p:sldId id="487" r:id="rId24"/>
    <p:sldId id="488" r:id="rId25"/>
    <p:sldId id="472" r:id="rId26"/>
    <p:sldId id="489" r:id="rId27"/>
    <p:sldId id="471" r:id="rId28"/>
    <p:sldId id="474" r:id="rId2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1DB6266-53EA-427F-9629-B4CEB903BB6B}">
          <p14:sldIdLst>
            <p14:sldId id="344"/>
            <p14:sldId id="467"/>
            <p14:sldId id="470"/>
            <p14:sldId id="469"/>
            <p14:sldId id="473"/>
            <p14:sldId id="475"/>
            <p14:sldId id="480"/>
            <p14:sldId id="477"/>
            <p14:sldId id="476"/>
            <p14:sldId id="478"/>
            <p14:sldId id="479"/>
            <p14:sldId id="484"/>
            <p14:sldId id="481"/>
            <p14:sldId id="482"/>
            <p14:sldId id="483"/>
            <p14:sldId id="485"/>
            <p14:sldId id="486"/>
            <p14:sldId id="487"/>
            <p14:sldId id="488"/>
            <p14:sldId id="472"/>
            <p14:sldId id="489"/>
            <p14:sldId id="471"/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BBEFFF"/>
    <a:srgbClr val="9EEAFF"/>
    <a:srgbClr val="E4F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62" autoAdjust="0"/>
    <p:restoredTop sz="91742" autoAdjust="0"/>
  </p:normalViewPr>
  <p:slideViewPr>
    <p:cSldViewPr snapToGrid="0" snapToObjects="1">
      <p:cViewPr>
        <p:scale>
          <a:sx n="100" d="100"/>
          <a:sy n="100" d="100"/>
        </p:scale>
        <p:origin x="-145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4EF13492-B95E-4ACB-85D4-12C595E1D63B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268AA53-0D7C-461D-84D1-816B056F99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7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3AFCAB-A109-475D-8D09-A66137962F54}" type="datetimeFigureOut">
              <a:rPr lang="en-US"/>
              <a:pPr>
                <a:defRPr/>
              </a:pPr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F26029-B14C-427D-8130-89DEBBCC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6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FFE7-5A20-4742-8F18-30A42BA09BAC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4C40-6317-4BA3-A73E-5C9017F09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6EE9-BFE9-4FB5-A24E-E80ED80A4FF3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3BD7-6102-4DA4-993D-785E1B1CA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0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B911-29D2-4CE7-842A-4C2A07FD3C92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0684-BE47-49C9-829F-F26635D93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6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15EC-92E1-4E0F-A1E0-7DA7C9B32409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F9A7-B3AF-4795-A1C5-37A5A5761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B354-87EF-403A-9F03-A91D4257AB5D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5E24-E948-4F1F-8B93-B95ADC31A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53C1C-92EE-411B-AC11-95D85CDD070E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165-90A4-422D-9F19-A88B295DC6DA}" type="datetime1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CBD2-885B-436D-A588-8BADB5E2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9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155-79DE-4B26-837F-17EA0095487E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1986-320E-427F-A6EA-D79F24498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8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FFE7-5A20-4742-8F18-30A42BA09B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4C40-6317-4BA3-A73E-5C9017F09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6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B4E7-1364-416D-AF30-504277FB587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F725-0BE0-4685-B6FF-EA3E99C6120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3019-EDD7-4406-B673-C68B3F837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3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B4E7-1364-416D-AF30-504277FB587C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5CC2-B711-4296-AF98-8D82BD9D2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3" y="1676400"/>
            <a:ext cx="4260669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0" y="1676400"/>
            <a:ext cx="426937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37E3-52D2-4F10-97B3-1616F2EB110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E09F-4E25-482E-B5B2-43CE59E13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452-F293-4C2F-8DBC-57EF8A17D8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AB9C-2FCD-4969-A3D1-EF12DEF6D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B4B2-20A4-4651-934A-B35F73EA89B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1C34-A937-494D-8E92-B5BA569AE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155-79DE-4B26-837F-17EA0095487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1986-320E-427F-A6EA-D79F24498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8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BAAF-BDCF-4A90-A427-AC0F0F27982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2A42-AE50-43E7-AC6F-95B7A920D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2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FBCF-3C22-427C-BC71-830E3D434A8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C89C-3AD8-443F-82C9-EF476338E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0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6EE9-BFE9-4FB5-A24E-E80ED80A4FF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C3BD7-6102-4DA4-993D-785E1B1CA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B911-29D2-4CE7-842A-4C2A07FD3C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0684-BE47-49C9-829F-F26635D93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15EC-92E1-4E0F-A1E0-7DA7C9B324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F9A7-B3AF-4795-A1C5-37A5A5761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86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B354-87EF-403A-9F03-A91D4257AB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5E24-E948-4F1F-8B93-B95ADC31A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F725-0BE0-4685-B6FF-EA3E99C61208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3019-EDD7-4406-B673-C68B3F837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3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3" y="1676400"/>
            <a:ext cx="4260669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0" y="1676400"/>
            <a:ext cx="426937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37E3-52D2-4F10-97B3-1616F2EB110B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E09F-4E25-482E-B5B2-43CE59E13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0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452-F293-4C2F-8DBC-57EF8A17D87D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AB9C-2FCD-4969-A3D1-EF12DEF6D1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3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B4B2-20A4-4651-934A-B35F73EA89BE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1C34-A937-494D-8E92-B5BA569AE3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155-79DE-4B26-837F-17EA0095487E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1986-320E-427F-A6EA-D79F24498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0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BAAF-BDCF-4A90-A427-AC0F0F279823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2A42-AE50-43E7-AC6F-95B7A920D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FBCF-3C22-427C-BC71-830E3D434A82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C89C-3AD8-443F-82C9-EF476338E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fld id="{9BFA6F5D-CEC0-4BC2-B795-B2F5D0A8852A}" type="datetime1">
              <a:rPr lang="en-US" smtClean="0">
                <a:solidFill>
                  <a:srgbClr val="000000"/>
                </a:solidFill>
                <a:cs typeface="+mn-cs"/>
              </a:rPr>
              <a:t>7/17/2020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25426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FD1"/>
            </a:gs>
            <a:gs pos="25000">
              <a:srgbClr val="F0EBD5"/>
            </a:gs>
            <a:gs pos="100000">
              <a:srgbClr val="D1C39F">
                <a:alpha val="8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footer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icture1.jpg"/>
          <p:cNvPicPr>
            <a:picLocks noChangeAspect="1"/>
          </p:cNvPicPr>
          <p:nvPr/>
        </p:nvPicPr>
        <p:blipFill>
          <a:blip r:embed="rId3"/>
          <a:srcRect t="90555" b="3333"/>
          <a:stretch>
            <a:fillRect/>
          </a:stretch>
        </p:blipFill>
        <p:spPr bwMode="auto">
          <a:xfrm>
            <a:off x="0" y="3048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864F0B8-87E9-4013-A054-DA509DE2169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in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34" t="46256" r="-1" b="24834"/>
          <a:stretch>
            <a:fillRect/>
          </a:stretch>
        </p:blipFill>
        <p:spPr>
          <a:xfrm rot="10800000">
            <a:off x="3048000" y="6400800"/>
            <a:ext cx="6096000" cy="381000"/>
          </a:xfrm>
          <a:prstGeom prst="rect">
            <a:avLst/>
          </a:prstGeom>
        </p:spPr>
      </p:pic>
      <p:pic>
        <p:nvPicPr>
          <p:cNvPr id="3080" name="Picture 12" descr="Picture1.jpg"/>
          <p:cNvPicPr>
            <a:picLocks noChangeAspect="1"/>
          </p:cNvPicPr>
          <p:nvPr/>
        </p:nvPicPr>
        <p:blipFill>
          <a:blip r:embed="rId3"/>
          <a:srcRect t="84444" b="3333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400800"/>
            <a:ext cx="2895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Geophysical Fluid Dynamics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FD1"/>
            </a:gs>
            <a:gs pos="25000">
              <a:srgbClr val="F0EBD5"/>
            </a:gs>
            <a:gs pos="100000">
              <a:srgbClr val="D1C39F">
                <a:alpha val="8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footer_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icture1.jpg"/>
          <p:cNvPicPr>
            <a:picLocks noChangeAspect="1"/>
          </p:cNvPicPr>
          <p:nvPr/>
        </p:nvPicPr>
        <p:blipFill>
          <a:blip r:embed="rId3"/>
          <a:srcRect t="90555" b="3333"/>
          <a:stretch>
            <a:fillRect/>
          </a:stretch>
        </p:blipFill>
        <p:spPr bwMode="auto">
          <a:xfrm>
            <a:off x="0" y="304800"/>
            <a:ext cx="914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gradFill>
            <a:gsLst>
              <a:gs pos="60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864F0B8-87E9-4013-A054-DA509DE2169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in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 l="33334" t="46256" r="-1" b="24834"/>
          <a:stretch>
            <a:fillRect/>
          </a:stretch>
        </p:blipFill>
        <p:spPr>
          <a:xfrm rot="10800000">
            <a:off x="3048000" y="6400800"/>
            <a:ext cx="6096000" cy="381000"/>
          </a:xfrm>
          <a:prstGeom prst="rect">
            <a:avLst/>
          </a:prstGeom>
        </p:spPr>
      </p:pic>
      <p:pic>
        <p:nvPicPr>
          <p:cNvPr id="3080" name="Picture 12" descr="Picture1.jpg"/>
          <p:cNvPicPr>
            <a:picLocks noChangeAspect="1"/>
          </p:cNvPicPr>
          <p:nvPr/>
        </p:nvPicPr>
        <p:blipFill>
          <a:blip r:embed="rId3"/>
          <a:srcRect t="84444" b="3333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400800"/>
            <a:ext cx="2895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Geophysical Fluid Dynamics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fld id="{90A75A1E-DFE0-444E-B453-9F0C4D6643D5}" type="datetime1">
              <a:rPr lang="en-US" smtClean="0">
                <a:solidFill>
                  <a:srgbClr val="000000"/>
                </a:solidFill>
              </a:r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25426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49" r:id="rId2"/>
    <p:sldLayoutId id="214748386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dirty="0">
                <a:latin typeface="Arial Narrow" pitchFamily="34" charset="0"/>
                <a:ea typeface="+mn-ea"/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 Narrow" pitchFamily="34" charset="0"/>
              </a:defRPr>
            </a:lvl1pPr>
          </a:lstStyle>
          <a:p>
            <a:pPr defTabSz="914400">
              <a:defRPr/>
            </a:pPr>
            <a:fld id="{5723E808-AD50-4FDB-8001-28ADABA74A9D}" type="slidenum">
              <a:rPr lang="en-US" altLang="en-US">
                <a:solidFill>
                  <a:prstClr val="black"/>
                </a:solidFill>
                <a:ea typeface="MS PGothic" pitchFamily="34" charset="-128"/>
                <a:cs typeface="+mn-cs"/>
              </a:rPr>
              <a:pPr defTabSz="914400"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6" y="228604"/>
            <a:ext cx="11477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defTabSz="914400">
              <a:defRPr/>
            </a:pPr>
            <a:fld id="{9BFA6F5D-CEC0-4BC2-B795-B2F5D0A8852A}" type="datetime1">
              <a:rPr lang="en-US">
                <a:solidFill>
                  <a:srgbClr val="000000"/>
                </a:solidFill>
              </a:rPr>
              <a:pPr defTabSz="914400">
                <a:defRPr/>
              </a:pPr>
              <a:t>7/17/2020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>
              <a:defRPr/>
            </a:pPr>
            <a:fld id="{B273C5B0-5401-4BB4-9480-96531510DE91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25426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7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1657351"/>
            <a:ext cx="8134350" cy="2381250"/>
          </a:xfrm>
        </p:spPr>
        <p:txBody>
          <a:bodyPr/>
          <a:lstStyle/>
          <a:p>
            <a:r>
              <a:rPr lang="en-US" sz="2600" i="1" dirty="0">
                <a:solidFill>
                  <a:srgbClr val="CC6600"/>
                </a:solidFill>
              </a:rPr>
              <a:t>“Current Drought Conditions &amp; Outlooks for the Western United States”</a:t>
            </a:r>
            <a:br>
              <a:rPr lang="en-US" sz="2600" i="1" dirty="0">
                <a:solidFill>
                  <a:srgbClr val="CC6600"/>
                </a:solidFill>
              </a:rPr>
            </a:br>
            <a:br>
              <a:rPr lang="en-US" sz="2600" dirty="0"/>
            </a:br>
            <a:r>
              <a:rPr lang="en-US" sz="2000" b="0" u="sng" dirty="0"/>
              <a:t>for</a:t>
            </a:r>
            <a:r>
              <a:rPr lang="en-US" sz="2000" b="0" dirty="0"/>
              <a:t>:</a:t>
            </a:r>
            <a:r>
              <a:rPr lang="en-US" sz="2400" dirty="0"/>
              <a:t>  </a:t>
            </a:r>
            <a:r>
              <a:rPr lang="en-US" sz="2000" b="0" dirty="0"/>
              <a:t>Native Waters on Arid Lands</a:t>
            </a:r>
            <a:br>
              <a:rPr lang="en-US" sz="2000" b="0" dirty="0"/>
            </a:br>
            <a:r>
              <a:rPr lang="en-US" sz="2000" b="0" dirty="0"/>
              <a:t>    Desert Research Institute</a:t>
            </a:r>
            <a:br>
              <a:rPr lang="en-US" sz="2000" b="0" dirty="0"/>
            </a:br>
            <a:r>
              <a:rPr lang="en-US" sz="2000" b="0" dirty="0"/>
              <a:t>July 17, 2020</a:t>
            </a:r>
            <a:br>
              <a:rPr lang="en-US" sz="2000" b="0" dirty="0"/>
            </a:b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25902" y="3933822"/>
            <a:ext cx="8479509" cy="838202"/>
          </a:xfrm>
        </p:spPr>
        <p:txBody>
          <a:bodyPr/>
          <a:lstStyle/>
          <a:p>
            <a:r>
              <a:rPr lang="en-US" sz="2000" u="sng" dirty="0"/>
              <a:t>presented by</a:t>
            </a:r>
            <a:r>
              <a:rPr lang="en-US" sz="2000" dirty="0"/>
              <a:t>:  David </a:t>
            </a:r>
            <a:r>
              <a:rPr lang="en-US" sz="2000" dirty="0" err="1"/>
              <a:t>Miskus</a:t>
            </a:r>
            <a:endParaRPr lang="en-US" sz="2000" dirty="0"/>
          </a:p>
          <a:p>
            <a:r>
              <a:rPr lang="en-US" sz="2000" dirty="0"/>
              <a:t>Climate Prediction Center/NCEP/NWS/NOAA/DOC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057774"/>
            <a:ext cx="9143992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14C40-6317-4BA3-A73E-5C9017F09D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3"/>
            <a:ext cx="2617797" cy="20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1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/>
              <a:t>Current Drought Conditions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640" r="2780" b="5837"/>
          <a:stretch/>
        </p:blipFill>
        <p:spPr bwMode="auto">
          <a:xfrm>
            <a:off x="1009650" y="1554119"/>
            <a:ext cx="7075974" cy="530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1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Forecasts (Days 1-5)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148381"/>
            <a:ext cx="3514724" cy="26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443281"/>
            <a:ext cx="3514724" cy="26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066"/>
            <a:ext cx="5294915" cy="3713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9875" y="3799982"/>
            <a:ext cx="1724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Days 1-5 </a:t>
            </a:r>
            <a:r>
              <a:rPr lang="en-US" sz="1200" b="1" dirty="0" err="1"/>
              <a:t>MaxT</a:t>
            </a:r>
            <a:r>
              <a:rPr lang="en-US" sz="1200" b="1" dirty="0"/>
              <a:t> </a:t>
            </a:r>
            <a:r>
              <a:rPr lang="en-US" sz="1200" b="1" dirty="0" err="1"/>
              <a:t>Anom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5575" y="6495064"/>
            <a:ext cx="1692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Days 1-5 </a:t>
            </a:r>
            <a:r>
              <a:rPr lang="en-US" sz="1200" b="1" dirty="0" err="1"/>
              <a:t>MinT</a:t>
            </a:r>
            <a:r>
              <a:rPr lang="en-US" sz="1200" b="1" dirty="0"/>
              <a:t> </a:t>
            </a:r>
            <a:r>
              <a:rPr lang="en-US" sz="1200" b="1" dirty="0" err="1"/>
              <a:t>Anom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3668" y="1963066"/>
            <a:ext cx="342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Days 1-5 Quantitative Precipitation Amounts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376" y="6246911"/>
            <a:ext cx="3818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Valid 12 GMT July 16 – 12 GMT July 21, 2020</a:t>
            </a:r>
          </a:p>
        </p:txBody>
      </p:sp>
    </p:spTree>
    <p:extLst>
      <p:ext uri="{BB962C8B-B14F-4D97-AF65-F5344CB8AC3E}">
        <p14:creationId xmlns:p14="http://schemas.microsoft.com/office/powerpoint/2010/main" val="99040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Forecasts (6-10 Day ERFs)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737"/>
            <a:ext cx="4549359" cy="4808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50" y="1571737"/>
            <a:ext cx="4555352" cy="4808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1443" y="652164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Valid July 22 - 26, 2020</a:t>
            </a:r>
          </a:p>
        </p:txBody>
      </p:sp>
    </p:spTree>
    <p:extLst>
      <p:ext uri="{BB962C8B-B14F-4D97-AF65-F5344CB8AC3E}">
        <p14:creationId xmlns:p14="http://schemas.microsoft.com/office/powerpoint/2010/main" val="373446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Forecasts (8-14 Day ERFs)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9722"/>
            <a:ext cx="4532611" cy="4791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19" y="1609721"/>
            <a:ext cx="4538582" cy="4791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1443" y="6521643"/>
            <a:ext cx="20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Valid July 24 - 30, 2020</a:t>
            </a:r>
          </a:p>
        </p:txBody>
      </p:sp>
    </p:spTree>
    <p:extLst>
      <p:ext uri="{BB962C8B-B14F-4D97-AF65-F5344CB8AC3E}">
        <p14:creationId xmlns:p14="http://schemas.microsoft.com/office/powerpoint/2010/main" val="1220236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(Week 3-4)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12095"/>
            <a:ext cx="4549429" cy="4226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2" y="1612095"/>
            <a:ext cx="4549428" cy="4226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3135" y="5865911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Precipitation - Experimental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1669" y="1046260"/>
            <a:ext cx="327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(Updated every Friday at 3pm Eastern)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483" y="6246911"/>
            <a:ext cx="2391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Valid July 25 – Aug. 7, 2020</a:t>
            </a:r>
          </a:p>
        </p:txBody>
      </p:sp>
    </p:spTree>
    <p:extLst>
      <p:ext uri="{BB962C8B-B14F-4D97-AF65-F5344CB8AC3E}">
        <p14:creationId xmlns:p14="http://schemas.microsoft.com/office/powerpoint/2010/main" val="256245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(1-Month LLFs)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564352"/>
            <a:ext cx="4550445" cy="4474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4" y="1564350"/>
            <a:ext cx="4550446" cy="447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3954" y="621613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332495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(3-Month LLFs)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3954" y="62161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ASO 2020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4350"/>
            <a:ext cx="4550446" cy="447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4" y="1564350"/>
            <a:ext cx="4550446" cy="447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3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(MDO)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1538020"/>
            <a:ext cx="6888397" cy="5319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8110" y="1030872"/>
            <a:ext cx="378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(to be updated July 31 for August 2020)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0450" y="2781300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43960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(SDO)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50" y="1524658"/>
            <a:ext cx="6905699" cy="533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0450" y="27813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ASO 2020</a:t>
            </a:r>
          </a:p>
        </p:txBody>
      </p:sp>
    </p:spTree>
    <p:extLst>
      <p:ext uri="{BB962C8B-B14F-4D97-AF65-F5344CB8AC3E}">
        <p14:creationId xmlns:p14="http://schemas.microsoft.com/office/powerpoint/2010/main" val="58534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/>
              <a:t>Current Outlooks (ENSO)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22" y="1447800"/>
            <a:ext cx="4072678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8" y="4424513"/>
            <a:ext cx="4191001" cy="2433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8" y="1447799"/>
            <a:ext cx="4339982" cy="2890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70576" y="2413336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La Nina Watch</a:t>
            </a:r>
            <a:r>
              <a:rPr lang="en-US" sz="1200" dirty="0">
                <a:solidFill>
                  <a:srgbClr val="0070C0"/>
                </a:solidFill>
              </a:rPr>
              <a:t>: 50-55% chance</a:t>
            </a:r>
          </a:p>
          <a:p>
            <a:r>
              <a:rPr lang="en-US" sz="1200" dirty="0">
                <a:solidFill>
                  <a:srgbClr val="0070C0"/>
                </a:solidFill>
              </a:rPr>
              <a:t>by Fall 2020 &amp; into Winter 20-21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48148" y="2710843"/>
            <a:ext cx="962025" cy="178117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Presentation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895475"/>
            <a:ext cx="7877175" cy="237172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USDM Background &amp; Interpretation;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Drought Monitor (7/14/20) Conditions;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Latest Forecasts &amp; Outlooks (Days 1-7; 6-10 and 8-14 Day ERFs; Week 3-4; 1- &amp; 3-Month  T &amp; P LLFs; MDO &amp; SDO; ENSO);</a:t>
            </a:r>
          </a:p>
          <a:p>
            <a:pPr marL="0" indent="0">
              <a:buNone/>
            </a:pP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057774"/>
            <a:ext cx="9143992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3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1918031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THANK YOU!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625956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Any Questions, contact: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Arial" charset="0"/>
              </a:rPr>
              <a:t>David.Miskus@noaa.gov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(301) 683-3453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    CPC:  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https://www.cpc.ncep.noaa.gov/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USDM: </a:t>
            </a:r>
            <a:r>
              <a:rPr lang="en-US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https://droughtmonitor.unl.edu/</a:t>
            </a:r>
          </a:p>
        </p:txBody>
      </p:sp>
    </p:spTree>
    <p:extLst>
      <p:ext uri="{BB962C8B-B14F-4D97-AF65-F5344CB8AC3E}">
        <p14:creationId xmlns:p14="http://schemas.microsoft.com/office/powerpoint/2010/main" val="168945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475" y="2746891"/>
            <a:ext cx="4745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Extra Slides follow</a:t>
            </a:r>
          </a:p>
        </p:txBody>
      </p:sp>
    </p:spTree>
    <p:extLst>
      <p:ext uri="{BB962C8B-B14F-4D97-AF65-F5344CB8AC3E}">
        <p14:creationId xmlns:p14="http://schemas.microsoft.com/office/powerpoint/2010/main" val="346673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299" y="228600"/>
            <a:ext cx="6600825" cy="1143000"/>
          </a:xfrm>
        </p:spPr>
        <p:txBody>
          <a:bodyPr/>
          <a:lstStyle/>
          <a:p>
            <a:pPr algn="ctr"/>
            <a:r>
              <a:rPr lang="en-US" sz="2800" dirty="0"/>
              <a:t>USDM – “Convergence of Evidence”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54" y="1655658"/>
            <a:ext cx="7965141" cy="4878492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dirty="0"/>
              <a:t>“Convergence of Evidence” </a:t>
            </a:r>
            <a:r>
              <a:rPr lang="en-US" sz="1800" dirty="0"/>
              <a:t>approach.</a:t>
            </a:r>
          </a:p>
          <a:p>
            <a:pPr lvl="1"/>
            <a:r>
              <a:rPr lang="en-US" sz="1800" dirty="0"/>
              <a:t>Many types of drought “information” can be collectively analyzed</a:t>
            </a:r>
          </a:p>
          <a:p>
            <a:pPr lvl="2"/>
            <a:r>
              <a:rPr lang="en-US" sz="1500" dirty="0"/>
              <a:t>Determining if majority of information is “converging” (telling the same story) about the accuracy, or inaccuracy, of the drought as depicted by the DM;</a:t>
            </a:r>
          </a:p>
          <a:p>
            <a:pPr lvl="1"/>
            <a:r>
              <a:rPr lang="en-US" sz="1800" dirty="0"/>
              <a:t>Authors need to look at 100% of the data, but don’t believe in any one piece of data input 100% in making a decision…</a:t>
            </a:r>
          </a:p>
          <a:p>
            <a:pPr lvl="1"/>
            <a:r>
              <a:rPr lang="en-US" sz="1800" dirty="0"/>
              <a:t>Multiple indicators &amp; many types of info are part of the analysis;</a:t>
            </a:r>
          </a:p>
          <a:p>
            <a:pPr lvl="2"/>
            <a:r>
              <a:rPr lang="en-US" sz="1500" dirty="0"/>
              <a:t>These data will identify different climatic &amp; hydrologic parameters which are needed to understand the complete picture of a drought indicator’s performance and how they interact;</a:t>
            </a:r>
          </a:p>
          <a:p>
            <a:pPr lvl="1"/>
            <a:r>
              <a:rPr lang="en-US" sz="1800" dirty="0"/>
              <a:t>Impacts are the “ground truth”, yet aren’t monitored to the extent which other data are…you can’t measure what you don’t monitor!</a:t>
            </a:r>
          </a:p>
          <a:p>
            <a:pPr marL="182880" lvl="1">
              <a:buFont typeface="Arial" panose="020B0604020202020204" pitchFamily="34" charset="0"/>
              <a:buChar char="•"/>
            </a:pPr>
            <a:r>
              <a:rPr lang="en-US" sz="1800" dirty="0"/>
              <a:t> The DM rates drought intensity by </a:t>
            </a:r>
            <a:r>
              <a:rPr lang="en-US" sz="1800" b="1" dirty="0"/>
              <a:t>percentile ranks</a:t>
            </a:r>
            <a:r>
              <a:rPr lang="en-US" sz="1800" dirty="0"/>
              <a:t>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500" dirty="0"/>
              <a:t>Can be applied to any parameter;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500" dirty="0"/>
              <a:t>Can be used for any length of data record;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500" dirty="0"/>
              <a:t>Puts drought into historical perspective (how many occurrences in a give period of time)</a:t>
            </a:r>
          </a:p>
          <a:p>
            <a:pPr marL="457200" lvl="1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9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>
            <a:fillRect/>
          </a:stretch>
        </p:blipFill>
        <p:spPr bwMode="auto">
          <a:xfrm>
            <a:off x="11113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D4256-31FF-4E2E-88E6-5C9B84E879C8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867400" y="5969000"/>
            <a:ext cx="286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Example of a station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100 years of data records.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62400" y="629126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  <a:latin typeface="Arial" charset="0"/>
              </a:rPr>
              <a:t>D4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583113" y="54864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5110B"/>
                </a:solidFill>
                <a:latin typeface="Arial" charset="0"/>
              </a:rPr>
              <a:t>D3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454650"/>
            <a:ext cx="479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4800600"/>
            <a:ext cx="479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E0BD76"/>
                </a:solidFill>
              </a:rPr>
              <a:t>D1</a:t>
            </a:r>
          </a:p>
        </p:txBody>
      </p:sp>
      <p:cxnSp>
        <p:nvCxnSpPr>
          <p:cNvPr id="5" name="Straight Arrow Connector 4"/>
          <p:cNvCxnSpPr>
            <a:stCxn id="8" idx="1"/>
          </p:cNvCxnSpPr>
          <p:nvPr/>
        </p:nvCxnSpPr>
        <p:spPr>
          <a:xfrm flipH="1" flipV="1">
            <a:off x="6629400" y="4984750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4419600"/>
            <a:ext cx="2743200" cy="3810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7162800" y="44418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charset="0"/>
              </a:rPr>
              <a:t>D0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29400" y="4625975"/>
            <a:ext cx="533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19" cy="1145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26" y="1"/>
            <a:ext cx="1150973" cy="1145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219" y="1595726"/>
            <a:ext cx="247696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can be </a:t>
            </a:r>
            <a:r>
              <a:rPr lang="en-US" sz="1400" b="1" u="sng" dirty="0">
                <a:solidFill>
                  <a:srgbClr val="FF0000"/>
                </a:solidFill>
              </a:rPr>
              <a:t>any variable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(not just precipitation) with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adequate historical record</a:t>
            </a:r>
          </a:p>
        </p:txBody>
      </p:sp>
    </p:spTree>
    <p:extLst>
      <p:ext uri="{BB962C8B-B14F-4D97-AF65-F5344CB8AC3E}">
        <p14:creationId xmlns:p14="http://schemas.microsoft.com/office/powerpoint/2010/main" val="370276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USDM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6" y="1560408"/>
            <a:ext cx="8382000" cy="3497366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dirty="0"/>
              <a:t>consolidation</a:t>
            </a:r>
            <a:r>
              <a:rPr lang="en-US" sz="1800" dirty="0"/>
              <a:t> of </a:t>
            </a:r>
            <a:r>
              <a:rPr lang="en-US" sz="1800" u="sng" dirty="0"/>
              <a:t>current</a:t>
            </a:r>
            <a:r>
              <a:rPr lang="en-US" sz="1800" dirty="0"/>
              <a:t> conditions and </a:t>
            </a:r>
            <a:r>
              <a:rPr lang="en-US" sz="1800" u="sng" dirty="0"/>
              <a:t>current</a:t>
            </a:r>
            <a:r>
              <a:rPr lang="en-US" sz="1800" dirty="0"/>
              <a:t> impacts into one comprehensive national drought map. The DM…</a:t>
            </a:r>
          </a:p>
          <a:p>
            <a:pPr lvl="1"/>
            <a:r>
              <a:rPr lang="en-US" sz="1800" dirty="0"/>
              <a:t>Is NOT a model (manually made weekly based off previous map);</a:t>
            </a:r>
          </a:p>
          <a:p>
            <a:pPr lvl="1"/>
            <a:r>
              <a:rPr lang="en-US" sz="1800" dirty="0"/>
              <a:t>Is NOT just interpreting precipitation;</a:t>
            </a:r>
          </a:p>
          <a:p>
            <a:pPr lvl="1"/>
            <a:r>
              <a:rPr lang="en-US" sz="1800" dirty="0"/>
              <a:t>Is NOT a forecast (see Drought Outlook) or drought declaration;</a:t>
            </a:r>
          </a:p>
          <a:p>
            <a:pPr lvl="1"/>
            <a:r>
              <a:rPr lang="en-US" sz="1800" dirty="0"/>
              <a:t>Incorporate local expert input (by email, impact reports, &amp; tweets);</a:t>
            </a:r>
          </a:p>
          <a:p>
            <a:pPr lvl="1"/>
            <a:r>
              <a:rPr lang="en-US" sz="1800" dirty="0"/>
              <a:t>Identifying impacts (“S” &lt;6-months; “L” &gt;6-months; “SL” both);</a:t>
            </a:r>
          </a:p>
          <a:p>
            <a:pPr lvl="1"/>
            <a:r>
              <a:rPr lang="en-US" sz="1800" dirty="0"/>
              <a:t>Be as </a:t>
            </a:r>
            <a:r>
              <a:rPr lang="en-US" sz="1800" b="1" dirty="0"/>
              <a:t>objective</a:t>
            </a:r>
            <a:r>
              <a:rPr lang="en-US" sz="1800" dirty="0"/>
              <a:t> as possible (using percentiles methodology). The physical data &amp; indicators must support the map depiction. The impact data validates physical data;</a:t>
            </a:r>
          </a:p>
          <a:p>
            <a:pPr lvl="1"/>
            <a:r>
              <a:rPr lang="en-US" sz="1800" b="1" i="1" dirty="0"/>
              <a:t>“Convergence of Evidence” </a:t>
            </a:r>
            <a:r>
              <a:rPr lang="en-US" sz="1800" dirty="0"/>
              <a:t>approach; </a:t>
            </a:r>
            <a:r>
              <a:rPr lang="en-US" sz="1800" b="1" dirty="0"/>
              <a:t>percentile ranks </a:t>
            </a:r>
            <a:r>
              <a:rPr lang="en-US" sz="1800" dirty="0"/>
              <a:t>for intensity;</a:t>
            </a:r>
          </a:p>
          <a:p>
            <a:pPr marL="457200" lvl="1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5057774"/>
            <a:ext cx="9143992" cy="150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6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D5BBF6-3E1F-4740-9CA3-F5F40DB82123}"/>
              </a:ext>
            </a:extLst>
          </p:cNvPr>
          <p:cNvSpPr txBox="1"/>
          <p:nvPr/>
        </p:nvSpPr>
        <p:spPr>
          <a:xfrm>
            <a:off x="1438271" y="475090"/>
            <a:ext cx="615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USDM Interpretation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CBD2-885B-436D-A588-8BADB5E24601}" type="slidenum">
              <a:rPr lang="en-US" smtClean="0"/>
              <a:t>4</a:t>
            </a:fld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867274" y="1585805"/>
            <a:ext cx="4152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latin typeface="Arial" charset="0"/>
              </a:rPr>
              <a:t>Drought Intensity Categories – by Percentiles</a:t>
            </a:r>
            <a:endParaRPr lang="en-US" altLang="en-US" sz="1400" dirty="0">
              <a:latin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304274" y="2012454"/>
            <a:ext cx="400049" cy="31134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919787" y="1955898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D0  </a:t>
            </a:r>
            <a:r>
              <a:rPr lang="en-US" sz="1400" b="1" kern="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Abnormally Dry  (30%tile)</a:t>
            </a:r>
          </a:p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      (once every 3-5 years)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291324" y="2686670"/>
            <a:ext cx="400049" cy="311347"/>
          </a:xfrm>
          <a:prstGeom prst="rect">
            <a:avLst/>
          </a:prstGeom>
          <a:solidFill>
            <a:srgbClr val="FFC28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304274" y="3446560"/>
            <a:ext cx="402336" cy="310896"/>
          </a:xfrm>
          <a:prstGeom prst="rect">
            <a:avLst/>
          </a:prstGeom>
          <a:solidFill>
            <a:srgbClr val="EC7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306562" y="4148267"/>
            <a:ext cx="402336" cy="310896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306562" y="4878693"/>
            <a:ext cx="404624" cy="310896"/>
          </a:xfrm>
          <a:prstGeom prst="rect">
            <a:avLst/>
          </a:prstGeom>
          <a:solidFill>
            <a:srgbClr val="A5002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5919787" y="2623867"/>
            <a:ext cx="2879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D1 Drought – </a:t>
            </a:r>
            <a:r>
              <a:rPr lang="en-US" sz="1400" b="1" kern="0" dirty="0">
                <a:solidFill>
                  <a:srgbClr val="996633"/>
                </a:solidFill>
                <a:latin typeface="+mn-lt"/>
              </a:rPr>
              <a:t>Moderate (20%tile)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      (once every 5-10 years)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919787" y="3367073"/>
            <a:ext cx="2672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D2 Drought – </a:t>
            </a:r>
            <a:r>
              <a:rPr lang="en-US" sz="1400" b="1" kern="0" dirty="0">
                <a:solidFill>
                  <a:srgbClr val="996633"/>
                </a:solidFill>
                <a:latin typeface="+mn-lt"/>
              </a:rPr>
              <a:t>Severe (10%tile)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(once every 10-20 years)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66135" y="4131542"/>
            <a:ext cx="2693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D3 Drought – </a:t>
            </a:r>
            <a:r>
              <a:rPr lang="en-US" sz="1400" b="1" kern="0" dirty="0">
                <a:solidFill>
                  <a:srgbClr val="996633"/>
                </a:solidFill>
                <a:latin typeface="+mn-lt"/>
              </a:rPr>
              <a:t>Extreme (5%tile)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(once every 20-50 years)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966135" y="4878693"/>
            <a:ext cx="2988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</a:rPr>
              <a:t>D4 Drought – </a:t>
            </a:r>
            <a:r>
              <a:rPr lang="en-US" sz="1400" b="1" kern="0" dirty="0">
                <a:solidFill>
                  <a:srgbClr val="996633"/>
                </a:solidFill>
                <a:latin typeface="+mn-lt"/>
              </a:rPr>
              <a:t>Exceptional (2%tile)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(once every 50+ years)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0930" y="5401913"/>
            <a:ext cx="55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Impacts (“S” &lt;6-months; “L” &gt;6-months; “SL” both);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5834060"/>
            <a:ext cx="8954447" cy="10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" y="1660370"/>
            <a:ext cx="4623078" cy="35723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19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5CC2-B711-4296-AF98-8D82BD9D26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4" y="1881550"/>
            <a:ext cx="7523767" cy="4200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1" y="228600"/>
            <a:ext cx="3179271" cy="1143000"/>
          </a:xfrm>
        </p:spPr>
        <p:txBody>
          <a:bodyPr/>
          <a:lstStyle/>
          <a:p>
            <a:pPr algn="ctr"/>
            <a:r>
              <a:rPr lang="en-US" sz="3200" dirty="0"/>
              <a:t>Western Tribal</a:t>
            </a:r>
            <a:br>
              <a:rPr lang="en-US" sz="3200" dirty="0"/>
            </a:br>
            <a:r>
              <a:rPr lang="en-US" sz="3200" dirty="0"/>
              <a:t> Reservations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0" r="47864" b="67364"/>
          <a:stretch/>
        </p:blipFill>
        <p:spPr>
          <a:xfrm>
            <a:off x="4627072" y="262300"/>
            <a:ext cx="3029784" cy="2013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7347" y="8200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1271" y="12822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5834060"/>
            <a:ext cx="8954447" cy="10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2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/>
              <a:t>Current Drought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76" y="1600200"/>
            <a:ext cx="6804211" cy="5257800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Oval 7"/>
          <p:cNvSpPr/>
          <p:nvPr/>
        </p:nvSpPr>
        <p:spPr>
          <a:xfrm>
            <a:off x="2657475" y="2286000"/>
            <a:ext cx="2152649" cy="2276475"/>
          </a:xfrm>
          <a:prstGeom prst="ellipse">
            <a:avLst/>
          </a:prstGeom>
          <a:noFill/>
          <a:ln w="38100"/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3351" y="2393185"/>
            <a:ext cx="195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B050"/>
                </a:solidFill>
              </a:rPr>
              <a:t>Focus on</a:t>
            </a:r>
            <a:r>
              <a:rPr lang="en-US" sz="1600" dirty="0">
                <a:solidFill>
                  <a:srgbClr val="00B050"/>
                </a:solidFill>
              </a:rPr>
              <a:t>: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N Rockies &amp;</a:t>
            </a:r>
          </a:p>
          <a:p>
            <a:r>
              <a:rPr lang="en-US" sz="1600" dirty="0">
                <a:solidFill>
                  <a:srgbClr val="00B050"/>
                </a:solidFill>
              </a:rPr>
              <a:t>Upper MO Valley;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Great Basin;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Southwest;</a:t>
            </a:r>
          </a:p>
        </p:txBody>
      </p:sp>
    </p:spTree>
    <p:extLst>
      <p:ext uri="{BB962C8B-B14F-4D97-AF65-F5344CB8AC3E}">
        <p14:creationId xmlns:p14="http://schemas.microsoft.com/office/powerpoint/2010/main" val="21990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/>
              <a:t>Current Drought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88078"/>
            <a:ext cx="6819901" cy="5269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2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933" r="2988" b="6151"/>
          <a:stretch/>
        </p:blipFill>
        <p:spPr bwMode="auto">
          <a:xfrm>
            <a:off x="1104900" y="1543050"/>
            <a:ext cx="7113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/>
              <a:t>Current Drought Conditions</a:t>
            </a:r>
          </a:p>
        </p:txBody>
      </p:sp>
    </p:spTree>
    <p:extLst>
      <p:ext uri="{BB962C8B-B14F-4D97-AF65-F5344CB8AC3E}">
        <p14:creationId xmlns:p14="http://schemas.microsoft.com/office/powerpoint/2010/main" val="26814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D1986-320E-427F-A6EA-D79F244986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6841190" cy="5286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0" y="438150"/>
            <a:ext cx="6172200" cy="761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200" kern="0" dirty="0"/>
              <a:t>Current Drought Conditions</a:t>
            </a:r>
          </a:p>
        </p:txBody>
      </p:sp>
    </p:spTree>
    <p:extLst>
      <p:ext uri="{BB962C8B-B14F-4D97-AF65-F5344CB8AC3E}">
        <p14:creationId xmlns:p14="http://schemas.microsoft.com/office/powerpoint/2010/main" val="4054395442"/>
      </p:ext>
    </p:extLst>
  </p:cSld>
  <p:clrMapOvr>
    <a:masterClrMapping/>
  </p:clrMapOvr>
</p:sld>
</file>

<file path=ppt/theme/theme1.xml><?xml version="1.0" encoding="utf-8"?>
<a:theme xmlns:a="http://schemas.openxmlformats.org/drawingml/2006/main" name="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31110</TotalTime>
  <Words>811</Words>
  <Application>Microsoft Office PowerPoint</Application>
  <PresentationFormat>On-screen Show (4:3)</PresentationFormat>
  <Paragraphs>136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PGothic</vt:lpstr>
      <vt:lpstr>Arial</vt:lpstr>
      <vt:lpstr>Arial Narrow</vt:lpstr>
      <vt:lpstr>Calibri</vt:lpstr>
      <vt:lpstr>Courier New</vt:lpstr>
      <vt:lpstr>Times New Roman</vt:lpstr>
      <vt:lpstr>NEP NOAA N Prime Mar 4_3Marupdate</vt:lpstr>
      <vt:lpstr>Content slide</vt:lpstr>
      <vt:lpstr>1_Content slide</vt:lpstr>
      <vt:lpstr>1_NEP NOAA N Prime Mar 4_3Marupdate</vt:lpstr>
      <vt:lpstr>NEPNECStandardBrief</vt:lpstr>
      <vt:lpstr>2_NEP NOAA N Prime Mar 4_3Marupdate</vt:lpstr>
      <vt:lpstr>“Current Drought Conditions &amp; Outlooks for the Western United States”  for:  Native Waters on Arid Lands     Desert Research Institute July 17, 2020 </vt:lpstr>
      <vt:lpstr>Presentation Contents</vt:lpstr>
      <vt:lpstr>USDM Background</vt:lpstr>
      <vt:lpstr>PowerPoint Presentation</vt:lpstr>
      <vt:lpstr>Western Tribal  Reservations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USDM – “Convergence of Evidence”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 Chart</dc:title>
  <dc:creator>Peter Shaffer</dc:creator>
  <cp:lastModifiedBy>Vicki Hebb</cp:lastModifiedBy>
  <cp:revision>847</cp:revision>
  <cp:lastPrinted>2017-08-21T19:50:53Z</cp:lastPrinted>
  <dcterms:created xsi:type="dcterms:W3CDTF">2015-10-26T12:59:49Z</dcterms:created>
  <dcterms:modified xsi:type="dcterms:W3CDTF">2020-07-17T21:47:20Z</dcterms:modified>
</cp:coreProperties>
</file>