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597" r:id="rId3"/>
    <p:sldId id="593" r:id="rId4"/>
    <p:sldId id="694" r:id="rId5"/>
    <p:sldId id="506" r:id="rId6"/>
    <p:sldId id="701" r:id="rId7"/>
    <p:sldId id="544" r:id="rId8"/>
    <p:sldId id="673" r:id="rId9"/>
    <p:sldId id="675" r:id="rId10"/>
    <p:sldId id="677" r:id="rId11"/>
    <p:sldId id="672" r:id="rId12"/>
    <p:sldId id="695" r:id="rId13"/>
    <p:sldId id="674" r:id="rId14"/>
    <p:sldId id="696" r:id="rId15"/>
    <p:sldId id="682" r:id="rId16"/>
    <p:sldId id="683" r:id="rId17"/>
    <p:sldId id="697" r:id="rId18"/>
    <p:sldId id="706" r:id="rId19"/>
    <p:sldId id="698" r:id="rId20"/>
    <p:sldId id="699" r:id="rId21"/>
    <p:sldId id="703" r:id="rId22"/>
    <p:sldId id="700" r:id="rId23"/>
    <p:sldId id="702" r:id="rId24"/>
    <p:sldId id="681" r:id="rId25"/>
    <p:sldId id="705" r:id="rId26"/>
    <p:sldId id="704" r:id="rId27"/>
    <p:sldId id="534" r:id="rId28"/>
    <p:sldId id="261" r:id="rId29"/>
    <p:sldId id="686" r:id="rId30"/>
    <p:sldId id="687" r:id="rId31"/>
    <p:sldId id="688" r:id="rId32"/>
    <p:sldId id="689" r:id="rId3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ibergs, Joseph Shannon" initials="NJS" lastIdx="0" clrIdx="0">
    <p:extLst>
      <p:ext uri="{19B8F6BF-5375-455C-9EA6-DF929625EA0E}">
        <p15:presenceInfo xmlns:p15="http://schemas.microsoft.com/office/powerpoint/2012/main" userId="S-1-5-21-861567501-115176313-682003330-14379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7544" autoAdjust="0"/>
  </p:normalViewPr>
  <p:slideViewPr>
    <p:cSldViewPr>
      <p:cViewPr varScale="1">
        <p:scale>
          <a:sx n="76" d="100"/>
          <a:sy n="76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AB93710-75D3-4556-B564-DB0821C0F2A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C211723-8568-48F9-BD23-E0B080BE7E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8BF4760-BBD8-46E7-B88A-6EC5E1E470CF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4F218BB-2BDB-467B-83C8-D88018926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3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18BB-2BDB-467B-83C8-D8801892612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7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218BB-2BDB-467B-83C8-D8801892612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0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218BB-2BDB-467B-83C8-D8801892612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6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218BB-2BDB-467B-83C8-D8801892612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0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Senators Jon Tester (D-MT) and Charles Grassley (R-IA)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218BB-2BDB-467B-83C8-D880189261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64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218BB-2BDB-467B-83C8-D8801892612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vaccine, HIV/AIDS, Malaria,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218BB-2BDB-467B-83C8-D8801892612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9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CARES coronavirus aid relief and economic security act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compensate farmers for losses due to price declines that occurred between mid-January 2020, and mid-April 2020 </a:t>
            </a:r>
          </a:p>
          <a:p>
            <a:r>
              <a:rPr lang="en-US" dirty="0"/>
              <a:t>Cattle producers will be the largest recipients of aid at roughly $5 billion. The payments break down several different ways depending on the type of cattle, if they were sold from Jan. 15 to April 15:</a:t>
            </a:r>
          </a:p>
          <a:p>
            <a:r>
              <a:rPr lang="en-US" dirty="0"/>
              <a:t>-- Fed cattle for slaughter: $214 per head.</a:t>
            </a:r>
          </a:p>
          <a:p>
            <a:r>
              <a:rPr lang="en-US" dirty="0"/>
              <a:t>-- Slaughter cows and bulls: $92 a head.</a:t>
            </a:r>
          </a:p>
          <a:p>
            <a:r>
              <a:rPr lang="en-US" dirty="0"/>
              <a:t>-- Feeder cattle under 600 pounds: $102 a head</a:t>
            </a:r>
          </a:p>
          <a:p>
            <a:r>
              <a:rPr lang="en-US" dirty="0"/>
              <a:t>-- Feeders over 600 pounds: $139 a head</a:t>
            </a:r>
          </a:p>
          <a:p>
            <a:r>
              <a:rPr lang="en-US" dirty="0"/>
              <a:t>-- All other cattle: $102 a head</a:t>
            </a:r>
          </a:p>
          <a:p>
            <a:r>
              <a:rPr lang="en-US" dirty="0">
                <a:effectLst/>
              </a:rPr>
              <a:t>Unpriced cattle in inventory from April 16 to May 14 receive a flat rate from the Commodity Credit Corp. of $33 a head. Producers can basically pick a date of their choosing in that time frame and report their inventory to USDA.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67618-C269-40C3-A483-1299DBC559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2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E-2069-4652-9456-668205EE850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FD5-19B3-43D8-BBF5-E77EE4A2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6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E-2069-4652-9456-668205EE850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FD5-19B3-43D8-BBF5-E77EE4A2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1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E-2069-4652-9456-668205EE850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FD5-19B3-43D8-BBF5-E77EE4A2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2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E-2069-4652-9456-668205EE850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FD5-19B3-43D8-BBF5-E77EE4A2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9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E-2069-4652-9456-668205EE850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FD5-19B3-43D8-BBF5-E77EE4A2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0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E-2069-4652-9456-668205EE850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FD5-19B3-43D8-BBF5-E77EE4A2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6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E-2069-4652-9456-668205EE850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FD5-19B3-43D8-BBF5-E77EE4A2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1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E-2069-4652-9456-668205EE850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FD5-19B3-43D8-BBF5-E77EE4A2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6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E-2069-4652-9456-668205EE850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FD5-19B3-43D8-BBF5-E77EE4A2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1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E-2069-4652-9456-668205EE850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FD5-19B3-43D8-BBF5-E77EE4A2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1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E-2069-4652-9456-668205EE850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FD5-19B3-43D8-BBF5-E77EE4A2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5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902E-2069-4652-9456-668205EE8508}" type="datetimeFigureOut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1FD5-19B3-43D8-BBF5-E77EE4A23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6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neibergs@ws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lic.rma.usda.gov/livestockreports/main.aspx" TargetMode="External"/><Relationship Id="rId4" Type="http://schemas.openxmlformats.org/officeDocument/2006/relationships/hyperlink" Target="https://www.rma.usda.gov/en/Fact-Sheets/National-Fact-Sheets/Livestock-Risk-Protection-Feeder-Cattl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program.maps.arcgis.com/apps/Media/index.html?appid=7a986a5f472a4ac4abc31b6a2c7e745a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neibergs@wsu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megroup.com/education/featured-reports/policy-analysis-through-the-lens-of-phase-transitions.html?utm_source=pardot&amp;utm_medium=email&amp;utm_campaign=economic_research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914400"/>
            <a:ext cx="8915400" cy="4419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Covid</a:t>
            </a:r>
            <a:r>
              <a:rPr lang="en-US" b="1" dirty="0"/>
              <a:t> Pandemic Impacts on </a:t>
            </a:r>
            <a:br>
              <a:rPr lang="en-US" b="1" dirty="0"/>
            </a:br>
            <a:r>
              <a:rPr lang="en-US" b="1" dirty="0"/>
              <a:t>Cattle Market Outlook</a:t>
            </a:r>
            <a:br>
              <a:rPr lang="en-US" b="1" dirty="0"/>
            </a:br>
            <a:br>
              <a:rPr lang="en-US" dirty="0"/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June 26, 2020</a:t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Shannon Neibergs</a:t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Extension Economist</a:t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 Director Western Center Risk Management Education</a:t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>School of Economic Sciences, WSU</a:t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  <a:hlinkClick r:id="rId2"/>
              </a:rPr>
              <a:t>sneibergs@wsu.edu</a:t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br>
              <a:rPr lang="en-US" sz="2200" dirty="0">
                <a:latin typeface="Arial" pitchFamily="34" charset="0"/>
                <a:cs typeface="Arial" pitchFamily="34" charset="0"/>
              </a:rPr>
            </a:b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91200"/>
            <a:ext cx="304212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688012"/>
            <a:ext cx="28575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Current AMA data</a:t>
            </a:r>
            <a:endParaRPr lang="en-US" sz="28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B505F-423E-4BDA-8520-643C4A3829AA}"/>
              </a:ext>
            </a:extLst>
          </p:cNvPr>
          <p:cNvSpPr txBox="1"/>
          <p:nvPr/>
        </p:nvSpPr>
        <p:spPr>
          <a:xfrm>
            <a:off x="564947" y="990600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Packers have significantly reduced the number of cattle they have contracted for delivery in the next few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USDA data on cattle contracted for delivery compared to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July – 43%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August – 53%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September – 46%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October -38%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the decrease?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Uncertain demand outlook in short-run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Front end (back log of 1.2M head) cattle supply larger than a year ago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Slaughter capacity has increased, but covid-19 remains a wild card that could disrupt slaughter and line speed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DF47CA-FE84-4007-9826-487C0B81D542}"/>
              </a:ext>
            </a:extLst>
          </p:cNvPr>
          <p:cNvGrpSpPr/>
          <p:nvPr/>
        </p:nvGrpSpPr>
        <p:grpSpPr>
          <a:xfrm>
            <a:off x="3657600" y="2209800"/>
            <a:ext cx="4038600" cy="2274251"/>
            <a:chOff x="3160509" y="1828800"/>
            <a:chExt cx="5262563" cy="39389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FF3214-66D7-459B-8E9C-9608941D1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0509" y="1828800"/>
              <a:ext cx="5233988" cy="393890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13B152-A53B-4C31-8455-985B17D23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5897" y="2362200"/>
              <a:ext cx="4067175" cy="31432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D269AAE-B02E-4CCA-AD37-FC2D55C6C8FD}"/>
              </a:ext>
            </a:extLst>
          </p:cNvPr>
          <p:cNvSpPr txBox="1"/>
          <p:nvPr/>
        </p:nvSpPr>
        <p:spPr>
          <a:xfrm>
            <a:off x="3799035" y="4499253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Daily Livestock Report 6-3-2020</a:t>
            </a:r>
          </a:p>
        </p:txBody>
      </p:sp>
    </p:spTree>
    <p:extLst>
      <p:ext uri="{BB962C8B-B14F-4D97-AF65-F5344CB8AC3E}">
        <p14:creationId xmlns:p14="http://schemas.microsoft.com/office/powerpoint/2010/main" val="91553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-140841"/>
            <a:ext cx="87630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latin typeface="Arial" pitchFamily="34" charset="0"/>
                <a:cs typeface="Arial" pitchFamily="34" charset="0"/>
              </a:rPr>
              <a:t>Drop and recovery in slaughter steer price</a:t>
            </a:r>
            <a:endParaRPr lang="en-US" sz="23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" y="7620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FFE285-73CC-4B8C-8DC6-F223DB19F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002159"/>
            <a:ext cx="772308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4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-140841"/>
            <a:ext cx="87630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latin typeface="Arial" pitchFamily="34" charset="0"/>
                <a:cs typeface="Arial" pitchFamily="34" charset="0"/>
              </a:rPr>
              <a:t>Feeder Cattle Prices</a:t>
            </a:r>
            <a:endParaRPr lang="en-US" sz="23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" y="7620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6EB814-920B-4445-8450-1751FA8A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303789"/>
            <a:ext cx="7896226" cy="483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Feeder Cattle Futures </a:t>
            </a:r>
            <a:endParaRPr lang="en-US" sz="36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D759B-C2A3-417F-93EA-204E618C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8" y="1104901"/>
            <a:ext cx="6071956" cy="5111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AF382-7144-4C29-B009-FCF5848E88F4}"/>
              </a:ext>
            </a:extLst>
          </p:cNvPr>
          <p:cNvSpPr txBox="1"/>
          <p:nvPr/>
        </p:nvSpPr>
        <p:spPr>
          <a:xfrm>
            <a:off x="7671629" y="335119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$136.00</a:t>
            </a:r>
          </a:p>
        </p:txBody>
      </p:sp>
    </p:spTree>
    <p:extLst>
      <p:ext uri="{BB962C8B-B14F-4D97-AF65-F5344CB8AC3E}">
        <p14:creationId xmlns:p14="http://schemas.microsoft.com/office/powerpoint/2010/main" val="267829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Livestock Risk Protection Expected End Values</a:t>
            </a:r>
            <a:endParaRPr lang="en-US" sz="28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DAC1D6-0080-41FB-839F-368A74256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485900"/>
            <a:ext cx="7539318" cy="3314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002E71-5E1C-4108-AC3E-58DBC48CF916}"/>
              </a:ext>
            </a:extLst>
          </p:cNvPr>
          <p:cNvSpPr txBox="1"/>
          <p:nvPr/>
        </p:nvSpPr>
        <p:spPr>
          <a:xfrm>
            <a:off x="304800" y="5087666"/>
            <a:ext cx="78446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https://www.rma.usda.gov/en/Fact-Sheets/National-Fact-Sheets/Livestock-Risk-Protection-Feeder-Cattle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https://public.rma.usda.gov/livestockreports/main.aspx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888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86C81E-BD1F-4B31-9EB6-0170B1EC9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7997807" cy="4040703"/>
          </a:xfrm>
          <a:prstGeom prst="rect">
            <a:avLst/>
          </a:prstGeom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Importance of Coverage Level</a:t>
            </a:r>
            <a:endParaRPr lang="en-US" sz="36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E8FCCB-90D9-437C-A4C0-3E2ABAEA60FC}"/>
              </a:ext>
            </a:extLst>
          </p:cNvPr>
          <p:cNvSpPr txBox="1"/>
          <p:nvPr/>
        </p:nvSpPr>
        <p:spPr>
          <a:xfrm>
            <a:off x="3320578" y="5486400"/>
            <a:ext cx="582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Emily Fogarty, in-press. </a:t>
            </a:r>
            <a:r>
              <a:rPr lang="en-US" i="1" dirty="0"/>
              <a:t>Analyzing Livestock Risk Protection to Mange Price Risk in Feeder Cattle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7ECF2-07F0-49FB-A0D1-26DEAA4744B7}"/>
              </a:ext>
            </a:extLst>
          </p:cNvPr>
          <p:cNvCxnSpPr>
            <a:cxnSpLocks/>
          </p:cNvCxnSpPr>
          <p:nvPr/>
        </p:nvCxnSpPr>
        <p:spPr>
          <a:xfrm>
            <a:off x="1009650" y="2571750"/>
            <a:ext cx="7924800" cy="0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3C8348-7219-465C-934F-2FD1911F71A0}"/>
              </a:ext>
            </a:extLst>
          </p:cNvPr>
          <p:cNvSpPr txBox="1"/>
          <p:nvPr/>
        </p:nvSpPr>
        <p:spPr>
          <a:xfrm>
            <a:off x="7620000" y="2057400"/>
            <a:ext cx="147989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Indemnity &gt;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C39EF4-738E-460E-8239-8BC05EE7AA7F}"/>
              </a:ext>
            </a:extLst>
          </p:cNvPr>
          <p:cNvSpPr txBox="1"/>
          <p:nvPr/>
        </p:nvSpPr>
        <p:spPr>
          <a:xfrm>
            <a:off x="7629525" y="4696935"/>
            <a:ext cx="147989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Indemnity &lt; 0</a:t>
            </a:r>
          </a:p>
        </p:txBody>
      </p:sp>
    </p:spTree>
    <p:extLst>
      <p:ext uri="{BB962C8B-B14F-4D97-AF65-F5344CB8AC3E}">
        <p14:creationId xmlns:p14="http://schemas.microsoft.com/office/powerpoint/2010/main" val="3756855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4299"/>
            <a:ext cx="8472256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Important to note – you still need to bring calves to market</a:t>
            </a:r>
            <a:endParaRPr lang="en-US" sz="24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517704-0CC3-4CD0-8568-8BA2BD844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45" t="-3487" r="4348" b="3487"/>
          <a:stretch/>
        </p:blipFill>
        <p:spPr>
          <a:xfrm>
            <a:off x="4572000" y="1943100"/>
            <a:ext cx="4495800" cy="26670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69A97A5-E758-4B3B-937A-4640D2B89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295400"/>
            <a:ext cx="441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LRP only protects a price fall from your insured price. </a:t>
            </a:r>
          </a:p>
          <a:p>
            <a:endParaRPr lang="en-US" sz="2800" dirty="0"/>
          </a:p>
          <a:p>
            <a:r>
              <a:rPr lang="en-US" sz="2800" dirty="0"/>
              <a:t>The majority of revenue is dependent on </a:t>
            </a:r>
            <a:r>
              <a:rPr lang="en-US" sz="2800" u="sng" dirty="0"/>
              <a:t>weight delivered</a:t>
            </a:r>
            <a:r>
              <a:rPr lang="en-US" sz="2800" dirty="0"/>
              <a:t>, local price, and quality premiums. </a:t>
            </a:r>
          </a:p>
        </p:txBody>
      </p:sp>
    </p:spTree>
    <p:extLst>
      <p:ext uri="{BB962C8B-B14F-4D97-AF65-F5344CB8AC3E}">
        <p14:creationId xmlns:p14="http://schemas.microsoft.com/office/powerpoint/2010/main" val="374387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Demand Factor Exports</a:t>
            </a:r>
            <a:endParaRPr lang="en-US" sz="36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39AF7D-2623-489A-9D3D-D820B43FC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25602"/>
            <a:ext cx="5838827" cy="3509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B4EFD0-E3AA-49DA-9B0F-8713B3588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816" y="4399562"/>
            <a:ext cx="3007374" cy="2234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4197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Need to deliver to market – consider ways to increase weight</a:t>
            </a:r>
            <a:endParaRPr lang="en-US" sz="24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F9DDDE-2184-45AE-965F-7BC9E140E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40574"/>
            <a:ext cx="6629400" cy="33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7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Domestic Demand hinges on economy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Covid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management</a:t>
            </a:r>
            <a:endParaRPr lang="en-US" sz="24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0462E4-9680-4EB5-B72D-A07CF4DF4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11162"/>
            <a:ext cx="6872288" cy="5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4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4947" y="-10167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Presentation objective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6638E6-D04C-472E-9BEE-E29485864B6E}"/>
              </a:ext>
            </a:extLst>
          </p:cNvPr>
          <p:cNvSpPr txBox="1"/>
          <p:nvPr/>
        </p:nvSpPr>
        <p:spPr>
          <a:xfrm>
            <a:off x="876300" y="1655665"/>
            <a:ext cx="739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Review and discuss cattle and hay market outlook under current </a:t>
            </a:r>
            <a:r>
              <a:rPr lang="en-US" sz="2800" dirty="0" err="1"/>
              <a:t>covid</a:t>
            </a:r>
            <a:r>
              <a:rPr lang="en-US" sz="2800" dirty="0"/>
              <a:t> conditions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Briefly discuss the “50-14” proposed regulation for packers regarding AMAs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Briefly comment on LRP risk insurance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0447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Domestic Demand hinges on economy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Covid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management</a:t>
            </a:r>
            <a:endParaRPr lang="en-US" sz="24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2005B4-BFEB-484B-B123-7F8B71F2B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18370"/>
            <a:ext cx="6786618" cy="508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20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Domestic Demand hinges on economy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Covid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management</a:t>
            </a:r>
            <a:endParaRPr lang="en-US" sz="24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E56217-3999-4089-8154-DF5B5A691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08" y="1361278"/>
            <a:ext cx="7696583" cy="47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21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38324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Current Hay Price – Softening </a:t>
            </a:r>
            <a:endParaRPr lang="en-US" sz="24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FF1AC4-D082-4812-BADD-B73B576B3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029" y="1970495"/>
            <a:ext cx="4838700" cy="4410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F68B1-82F7-4F7C-A4B0-27A8DA947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961223"/>
            <a:ext cx="4036219" cy="959610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C5A0A30B-0D59-4D21-9767-C30D877DDAF5}"/>
              </a:ext>
            </a:extLst>
          </p:cNvPr>
          <p:cNvSpPr/>
          <p:nvPr/>
        </p:nvSpPr>
        <p:spPr>
          <a:xfrm>
            <a:off x="6934200" y="2743200"/>
            <a:ext cx="990600" cy="381000"/>
          </a:xfrm>
          <a:prstGeom prst="borderCallout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-$10 to -$20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1361F82C-E24F-4B4A-AC95-529EFFAD6B66}"/>
              </a:ext>
            </a:extLst>
          </p:cNvPr>
          <p:cNvSpPr/>
          <p:nvPr/>
        </p:nvSpPr>
        <p:spPr>
          <a:xfrm>
            <a:off x="6934200" y="3714751"/>
            <a:ext cx="990600" cy="381000"/>
          </a:xfrm>
          <a:prstGeom prst="borderCallout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-$20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A67C05BF-DE90-431A-9C01-9079C9157303}"/>
              </a:ext>
            </a:extLst>
          </p:cNvPr>
          <p:cNvSpPr/>
          <p:nvPr/>
        </p:nvSpPr>
        <p:spPr>
          <a:xfrm>
            <a:off x="6962775" y="4661769"/>
            <a:ext cx="1143000" cy="381000"/>
          </a:xfrm>
          <a:prstGeom prst="borderCallout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-$20 or more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0280AD0C-E9AD-4BEF-9EEE-4EA185B1DE16}"/>
              </a:ext>
            </a:extLst>
          </p:cNvPr>
          <p:cNvSpPr/>
          <p:nvPr/>
        </p:nvSpPr>
        <p:spPr>
          <a:xfrm>
            <a:off x="6934200" y="5484960"/>
            <a:ext cx="990600" cy="381000"/>
          </a:xfrm>
          <a:prstGeom prst="borderCallout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-$5 to -$10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09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Hay Price Drivers</a:t>
            </a:r>
            <a:endParaRPr lang="en-US" sz="36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CB9049-7161-4318-881E-F564B01C0A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30" b="10886"/>
          <a:stretch/>
        </p:blipFill>
        <p:spPr>
          <a:xfrm>
            <a:off x="171449" y="1828801"/>
            <a:ext cx="4650518" cy="2772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46D9BF-8DCB-491B-9608-F007C468F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669" y="2047875"/>
            <a:ext cx="36480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76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Human Covid-19 risk outlook</a:t>
            </a:r>
            <a:endParaRPr lang="en-US" sz="28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B505F-423E-4BDA-8520-643C4A3829AA}"/>
              </a:ext>
            </a:extLst>
          </p:cNvPr>
          <p:cNvSpPr txBox="1"/>
          <p:nvPr/>
        </p:nvSpPr>
        <p:spPr>
          <a:xfrm>
            <a:off x="381000" y="1028343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Factors that impact risk in the short-term and long-term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Vaccine outlook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Typical process: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Exploratory, Pre-clinical animal trials, clinical human, regulatory review, manufacturing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Year-end goal- optimistic, ambitious, not guaranteed, production capacity constraint, monopoly power, promising results, Oxford University ongoing trials, operation warp speed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Covid-19 second wave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Social distancing not a cure or 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Manage rate of infection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Herd immunity 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70% of population would need to be immune (&gt; 200 million people)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Scientists unsure if infected/recover leads to future immunity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Limited/changing knowledge on mortality risk factors</a:t>
            </a:r>
          </a:p>
        </p:txBody>
      </p:sp>
    </p:spTree>
    <p:extLst>
      <p:ext uri="{BB962C8B-B14F-4D97-AF65-F5344CB8AC3E}">
        <p14:creationId xmlns:p14="http://schemas.microsoft.com/office/powerpoint/2010/main" val="4180118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216CE-F238-4450-BC4A-DB25B0411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24958"/>
            <a:ext cx="6614502" cy="5330767"/>
          </a:xfrm>
          <a:prstGeom prst="rect">
            <a:avLst/>
          </a:prstGeom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Domestic Demand –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Covid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Cases</a:t>
            </a:r>
            <a:endParaRPr lang="en-US" sz="36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37E62B-1161-4588-8AA7-4B7CF9E8E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" r="-3611"/>
          <a:stretch/>
        </p:blipFill>
        <p:spPr>
          <a:xfrm>
            <a:off x="190497" y="1181734"/>
            <a:ext cx="3324224" cy="66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4540E6-49B0-4CEE-BCAA-D44D93D862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0"/>
          <a:stretch/>
        </p:blipFill>
        <p:spPr>
          <a:xfrm>
            <a:off x="190497" y="1867323"/>
            <a:ext cx="3095625" cy="1971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4D0473-344E-491D-BBEE-8E94638BA9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46"/>
          <a:stretch/>
        </p:blipFill>
        <p:spPr>
          <a:xfrm>
            <a:off x="190499" y="3800898"/>
            <a:ext cx="3095624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4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Domestic Demand - Unemployment</a:t>
            </a:r>
            <a:endParaRPr lang="en-US" sz="36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C22841-3C5E-406F-9D27-D1E5AEDD9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91889"/>
            <a:ext cx="8306994" cy="4690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A8EEE5-46FA-4C51-98D0-878D6562CA6E}"/>
              </a:ext>
            </a:extLst>
          </p:cNvPr>
          <p:cNvSpPr txBox="1"/>
          <p:nvPr/>
        </p:nvSpPr>
        <p:spPr>
          <a:xfrm>
            <a:off x="542925" y="5993974"/>
            <a:ext cx="6535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https://mediaprogram.maps.arcgis.com/apps/Media/index.html?appid=7a986a5f472a4ac4abc31b6a2c7e745a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43702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Conclusions</a:t>
            </a:r>
            <a:endParaRPr lang="en-US" sz="28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B505F-423E-4BDA-8520-643C4A3829AA}"/>
              </a:ext>
            </a:extLst>
          </p:cNvPr>
          <p:cNvSpPr txBox="1"/>
          <p:nvPr/>
        </p:nvSpPr>
        <p:spPr>
          <a:xfrm>
            <a:off x="523875" y="14478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Understatement to say Covid-19 is causing economic havoc and risk and uncertainty will persist with large downside risk potential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Federal deficit spending is unprecedented creating potential long term effects with potential risk to increase interest rates.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Agriculture commodity market prices are declining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Declining exports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Covid</a:t>
            </a:r>
            <a:r>
              <a:rPr lang="en-US" dirty="0"/>
              <a:t> induced changes in domestic 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Cattle producers should be prepared for prices / revenue below what they received in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Producers should evaluate production practices to increase sale weight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CFAP and changes in LRP to help manage cash flow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25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057900" cy="6127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Discussion and Questions</a:t>
            </a:r>
            <a:endParaRPr lang="en-US" sz="36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32766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Shannon Neibergs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  <a:hlinkClick r:id="rId2"/>
              </a:rPr>
              <a:t>sneibergs@wsu.edu</a:t>
            </a:r>
            <a:endParaRPr lang="en-US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509 335 6360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95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1F6627-40B8-42F9-9C4C-27463E0AB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149" y="2424567"/>
            <a:ext cx="5090601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7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Macroeconomic Conditions - 1</a:t>
            </a:r>
            <a:endParaRPr lang="en-US" sz="36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846312-462F-489F-9F9A-997DE7AF9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9" b="2717"/>
          <a:stretch/>
        </p:blipFill>
        <p:spPr>
          <a:xfrm>
            <a:off x="762000" y="1143000"/>
            <a:ext cx="7315200" cy="49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3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Pre-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Covid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projected record high supply of meat</a:t>
            </a:r>
            <a:endParaRPr lang="en-US" sz="28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4" y="1248544"/>
            <a:ext cx="7840800" cy="4800600"/>
          </a:xfrm>
          <a:prstGeom prst="rect">
            <a:avLst/>
          </a:prstGeom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B0AA2852-8DC1-41B0-8FB0-1E47F6FAF5BC}"/>
              </a:ext>
            </a:extLst>
          </p:cNvPr>
          <p:cNvSpPr/>
          <p:nvPr/>
        </p:nvSpPr>
        <p:spPr>
          <a:xfrm>
            <a:off x="8305800" y="4876800"/>
            <a:ext cx="762000" cy="457175"/>
          </a:xfrm>
          <a:prstGeom prst="borderCallout1">
            <a:avLst>
              <a:gd name="adj1" fmla="val 18750"/>
              <a:gd name="adj2" fmla="val -8333"/>
              <a:gd name="adj3" fmla="val 104166"/>
              <a:gd name="adj4" fmla="val -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+ 1.0%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9A422DDA-B2AC-419C-89ED-B321C757D1A0}"/>
              </a:ext>
            </a:extLst>
          </p:cNvPr>
          <p:cNvSpPr/>
          <p:nvPr/>
        </p:nvSpPr>
        <p:spPr>
          <a:xfrm>
            <a:off x="8334375" y="3933043"/>
            <a:ext cx="762000" cy="457175"/>
          </a:xfrm>
          <a:prstGeom prst="borderCallout1">
            <a:avLst>
              <a:gd name="adj1" fmla="val 18750"/>
              <a:gd name="adj2" fmla="val -8333"/>
              <a:gd name="adj3" fmla="val 104166"/>
              <a:gd name="adj4" fmla="val -33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+ 3.3%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638A3E83-140E-4110-BD38-96F386A411A8}"/>
              </a:ext>
            </a:extLst>
          </p:cNvPr>
          <p:cNvSpPr/>
          <p:nvPr/>
        </p:nvSpPr>
        <p:spPr>
          <a:xfrm>
            <a:off x="8334375" y="2886857"/>
            <a:ext cx="762000" cy="457175"/>
          </a:xfrm>
          <a:prstGeom prst="borderCallout1">
            <a:avLst>
              <a:gd name="adj1" fmla="val 18750"/>
              <a:gd name="adj2" fmla="val -8333"/>
              <a:gd name="adj3" fmla="val 104166"/>
              <a:gd name="adj4" fmla="val -333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+ 3.0%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A89BF5C6-22D6-432A-BAF3-29C07CF19C1A}"/>
              </a:ext>
            </a:extLst>
          </p:cNvPr>
          <p:cNvSpPr/>
          <p:nvPr/>
        </p:nvSpPr>
        <p:spPr>
          <a:xfrm>
            <a:off x="8324850" y="1989994"/>
            <a:ext cx="762000" cy="457175"/>
          </a:xfrm>
          <a:prstGeom prst="borderCallout1">
            <a:avLst>
              <a:gd name="adj1" fmla="val 18750"/>
              <a:gd name="adj2" fmla="val -8333"/>
              <a:gd name="adj3" fmla="val 104166"/>
              <a:gd name="adj4" fmla="val -3333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+ 3.6%</a:t>
            </a:r>
          </a:p>
        </p:txBody>
      </p:sp>
    </p:spTree>
    <p:extLst>
      <p:ext uri="{BB962C8B-B14F-4D97-AF65-F5344CB8AC3E}">
        <p14:creationId xmlns:p14="http://schemas.microsoft.com/office/powerpoint/2010/main" val="3409004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Macroeconomic Conditions - 2</a:t>
            </a:r>
            <a:endParaRPr lang="en-US" sz="36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550FAF-0B78-4480-9557-A69D0DBF7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7467600" cy="517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80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Rebuilding the global economy</a:t>
            </a:r>
            <a:endParaRPr lang="en-US" sz="36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A51EB-A1A8-44B4-AD18-13F234AB7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52539"/>
            <a:ext cx="6618512" cy="46148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0F557C-7E09-45D9-A06E-D58CB830A402}"/>
              </a:ext>
            </a:extLst>
          </p:cNvPr>
          <p:cNvSpPr txBox="1"/>
          <p:nvPr/>
        </p:nvSpPr>
        <p:spPr>
          <a:xfrm>
            <a:off x="3429000" y="5976939"/>
            <a:ext cx="54145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/>
              </a:rPr>
              <a:t>https://www.cmegroup.com/education/featured-reports/policy-analysis-through-the-lens-of-phase-transitions.html?utm_source=pardot&amp;utm_medium=email&amp;utm_campaign=economic_research</a:t>
            </a:r>
            <a:endParaRPr lang="en-US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29543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66700" y="990598"/>
            <a:ext cx="8610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F577C-2611-4D0F-92C0-DBA752DDF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139063"/>
            <a:ext cx="8001000" cy="2123850"/>
          </a:xfrm>
        </p:spPr>
        <p:txBody>
          <a:bodyPr>
            <a:normAutofit/>
          </a:bodyPr>
          <a:lstStyle/>
          <a:p>
            <a:r>
              <a:rPr lang="en-US" sz="2000" dirty="0"/>
              <a:t>FSA administered program</a:t>
            </a:r>
          </a:p>
          <a:p>
            <a:r>
              <a:rPr lang="en-US" sz="2000" dirty="0"/>
              <a:t>CFAP is available to livestock producers who own eligible livestock that have suffered a price decline and face additional losses in marketing their inventories.</a:t>
            </a:r>
          </a:p>
          <a:p>
            <a:pPr lvl="1"/>
            <a:r>
              <a:rPr lang="en-US" sz="2000" dirty="0"/>
              <a:t>Actual Sales between January 15, 2020 to April 15, 2020</a:t>
            </a:r>
          </a:p>
          <a:p>
            <a:pPr lvl="1"/>
            <a:r>
              <a:rPr lang="en-US" sz="2000" dirty="0"/>
              <a:t>Inventory between April 16, 2020 to May 14, 2020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DBF22E5-2B77-45BA-8DAA-C4AC764CDB2E}"/>
              </a:ext>
            </a:extLst>
          </p:cNvPr>
          <p:cNvSpPr txBox="1">
            <a:spLocks/>
          </p:cNvSpPr>
          <p:nvPr/>
        </p:nvSpPr>
        <p:spPr>
          <a:xfrm>
            <a:off x="392918" y="304800"/>
            <a:ext cx="8102809" cy="685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CARES Act and CFAP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14B15C-0173-4FB0-BDC2-7E30114CD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262913"/>
            <a:ext cx="6553200" cy="2670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D132BC-4C41-4C2E-97A6-3FECC6820A99}"/>
              </a:ext>
            </a:extLst>
          </p:cNvPr>
          <p:cNvSpPr txBox="1"/>
          <p:nvPr/>
        </p:nvSpPr>
        <p:spPr>
          <a:xfrm>
            <a:off x="1250149" y="5958209"/>
            <a:ext cx="6186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https://www.farmers.gov/sites/default/files/documents/FSA_CFAP_ForLivestock_Fact-Sheet.pdf</a:t>
            </a:r>
          </a:p>
        </p:txBody>
      </p:sp>
    </p:spTree>
    <p:extLst>
      <p:ext uri="{BB962C8B-B14F-4D97-AF65-F5344CB8AC3E}">
        <p14:creationId xmlns:p14="http://schemas.microsoft.com/office/powerpoint/2010/main" val="347635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Pork and Poultry Slaughter</a:t>
            </a:r>
            <a:endParaRPr lang="en-US" sz="36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606354-5F6D-4567-8871-95906C48A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51" y="2057400"/>
            <a:ext cx="4467225" cy="2735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8D994A-81BA-461A-87D2-D6A256654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49" y="2198724"/>
            <a:ext cx="4064391" cy="248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D94585-B91D-4356-A85F-A2D3D0BA71B1}"/>
              </a:ext>
            </a:extLst>
          </p:cNvPr>
          <p:cNvSpPr txBox="1"/>
          <p:nvPr/>
        </p:nvSpPr>
        <p:spPr>
          <a:xfrm>
            <a:off x="762000" y="5001220"/>
            <a:ext cx="2381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Pork Production Drop</a:t>
            </a:r>
          </a:p>
          <a:p>
            <a:r>
              <a:rPr lang="en-US" dirty="0"/>
              <a:t>In 2020 -2.3M -21%</a:t>
            </a:r>
          </a:p>
          <a:p>
            <a:r>
              <a:rPr lang="en-US" dirty="0"/>
              <a:t>From 2019 -1.1M  -11%</a:t>
            </a:r>
          </a:p>
        </p:txBody>
      </p:sp>
    </p:spTree>
    <p:extLst>
      <p:ext uri="{BB962C8B-B14F-4D97-AF65-F5344CB8AC3E}">
        <p14:creationId xmlns:p14="http://schemas.microsoft.com/office/powerpoint/2010/main" val="272750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477"/>
            <a:ext cx="7924800" cy="857249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Arial" pitchFamily="34" charset="0"/>
                <a:cs typeface="Arial" pitchFamily="34" charset="0"/>
              </a:rPr>
              <a:t>Covid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cattle slaughter impact </a:t>
            </a:r>
            <a:endParaRPr lang="en-US" sz="36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6BA80C-0E38-4ECF-B3EB-C59EFD64A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08" y="958676"/>
            <a:ext cx="8306183" cy="5081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2D5E1-67A7-4794-A246-9CF2EF8D91C7}"/>
              </a:ext>
            </a:extLst>
          </p:cNvPr>
          <p:cNvSpPr txBox="1"/>
          <p:nvPr/>
        </p:nvSpPr>
        <p:spPr>
          <a:xfrm>
            <a:off x="3657600" y="4191000"/>
            <a:ext cx="238187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Cattle Production Drop</a:t>
            </a:r>
          </a:p>
          <a:p>
            <a:r>
              <a:rPr lang="en-US" dirty="0"/>
              <a:t>From 2019 -1.2 M -11%</a:t>
            </a:r>
          </a:p>
        </p:txBody>
      </p:sp>
    </p:spTree>
    <p:extLst>
      <p:ext uri="{BB962C8B-B14F-4D97-AF65-F5344CB8AC3E}">
        <p14:creationId xmlns:p14="http://schemas.microsoft.com/office/powerpoint/2010/main" val="166227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477"/>
            <a:ext cx="7924800" cy="85724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Global Economic Conditions Indicator</a:t>
            </a:r>
            <a:endParaRPr lang="en-US" sz="36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79AFC2-5FA2-467E-AF69-7E39F4A15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42187"/>
            <a:ext cx="7848983" cy="48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8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-140841"/>
            <a:ext cx="87630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latin typeface="Arial" pitchFamily="34" charset="0"/>
                <a:cs typeface="Arial" pitchFamily="34" charset="0"/>
              </a:rPr>
              <a:t>Wholesale Beef Choice Cutout Value vs Fat Cattle Price</a:t>
            </a:r>
            <a:endParaRPr lang="en-US" sz="23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" y="7620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5E5C8-58CD-408F-A5F3-F6054716B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70" y="1097411"/>
            <a:ext cx="7752260" cy="47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3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-140841"/>
            <a:ext cx="87630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latin typeface="Arial" pitchFamily="34" charset="0"/>
                <a:cs typeface="Arial" pitchFamily="34" charset="0"/>
              </a:rPr>
              <a:t>Pullman WA, Wall Mart empty beef meat case (May 24, 2020) </a:t>
            </a:r>
            <a:endParaRPr lang="en-US" sz="23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" y="7620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A picture containing indoor, black, sitting, computer&#10;&#10;Description automatically generated">
            <a:extLst>
              <a:ext uri="{FF2B5EF4-FFF2-40B4-BE49-F238E27FC236}">
                <a16:creationId xmlns:a16="http://schemas.microsoft.com/office/drawing/2014/main" id="{7C6795AB-12CB-451B-B5EB-4E3DB72FF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6" y="864221"/>
            <a:ext cx="7224713" cy="54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98063"/>
            <a:ext cx="2666999" cy="5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Call for investigation of alternative marketing agreements</a:t>
            </a:r>
            <a:endParaRPr lang="en-US" sz="28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B505F-423E-4BDA-8520-643C4A3829AA}"/>
              </a:ext>
            </a:extLst>
          </p:cNvPr>
          <p:cNvSpPr txBox="1"/>
          <p:nvPr/>
        </p:nvSpPr>
        <p:spPr>
          <a:xfrm>
            <a:off x="564947" y="9906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Alternative Marketing Agreements (AMAs) are market transactions other than cash trade.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AMA are future contracts, partnership ownership, formula 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Senate Bill introduced to mandate packers &gt; 125,000 head purchase 50% of their processed cattle through cash market sales from nonaffiliated producers 14 days prior to slaughter.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Koontz, Stephen (2020) A synthesis of Economic Costs and Benefits of AMAs to the Cattle and Beef 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Inefficiency cost transferred back to feedlots, feeders and cow-calf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impact to upper Midwest cattle feeding and packing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Substantial impacts to southern plains and on producers that supply calves into that market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8F5F1E-9237-430F-9FE0-17E818360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98" y="3276600"/>
            <a:ext cx="3765347" cy="11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8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25612</TotalTime>
  <Words>1110</Words>
  <Application>Microsoft Office PowerPoint</Application>
  <PresentationFormat>On-screen Show (4:3)</PresentationFormat>
  <Paragraphs>150</Paragraphs>
  <Slides>32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Comic Sans MS</vt:lpstr>
      <vt:lpstr>Office Theme</vt:lpstr>
      <vt:lpstr>Covid Pandemic Impacts on  Cattle Market Outlook  June 26, 2020  Shannon Neibergs  Extension Economist  Director Western Center Risk Management Education School of Economic Sciences, WSU sneibergs@wsu.edu  </vt:lpstr>
      <vt:lpstr>Presentation objective</vt:lpstr>
      <vt:lpstr>Pre-Covid projected record high supply of meat</vt:lpstr>
      <vt:lpstr>Pork and Poultry Slaughter</vt:lpstr>
      <vt:lpstr>Covid cattle slaughter impact </vt:lpstr>
      <vt:lpstr>Global Economic Conditions Indicator</vt:lpstr>
      <vt:lpstr>Wholesale Beef Choice Cutout Value vs Fat Cattle Price</vt:lpstr>
      <vt:lpstr>Pullman WA, Wall Mart empty beef meat case (May 24, 2020) </vt:lpstr>
      <vt:lpstr>PowerPoint Presentation</vt:lpstr>
      <vt:lpstr>PowerPoint Presentation</vt:lpstr>
      <vt:lpstr>Drop and recovery in slaughter steer price</vt:lpstr>
      <vt:lpstr>Feeder Cattle Prices</vt:lpstr>
      <vt:lpstr>Feeder Cattle Futures </vt:lpstr>
      <vt:lpstr>Livestock Risk Protection Expected End Values</vt:lpstr>
      <vt:lpstr>Importance of Coverage Level</vt:lpstr>
      <vt:lpstr>Important to note – you still need to bring calves to market</vt:lpstr>
      <vt:lpstr>Demand Factor Exports</vt:lpstr>
      <vt:lpstr>Need to deliver to market – consider ways to increase weight</vt:lpstr>
      <vt:lpstr>Domestic Demand hinges on economy and Covid management</vt:lpstr>
      <vt:lpstr>Domestic Demand hinges on economy and Covid management</vt:lpstr>
      <vt:lpstr>Domestic Demand hinges on economy and Covid management</vt:lpstr>
      <vt:lpstr>Current Hay Price – Softening </vt:lpstr>
      <vt:lpstr>Hay Price Drivers</vt:lpstr>
      <vt:lpstr>PowerPoint Presentation</vt:lpstr>
      <vt:lpstr>Domestic Demand – Covid Cases</vt:lpstr>
      <vt:lpstr>Domestic Demand - Unemployment</vt:lpstr>
      <vt:lpstr>PowerPoint Presentation</vt:lpstr>
      <vt:lpstr>Discussion and Questions</vt:lpstr>
      <vt:lpstr>Macroeconomic Conditions - 1</vt:lpstr>
      <vt:lpstr>Macroeconomic Conditions - 2</vt:lpstr>
      <vt:lpstr>Rebuilding the global economy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 t Test rdsy</dc:title>
  <dc:creator>Neibergs, Joseph Shannon</dc:creator>
  <cp:lastModifiedBy>Vicki Hebb</cp:lastModifiedBy>
  <cp:revision>730</cp:revision>
  <cp:lastPrinted>2013-01-15T17:34:45Z</cp:lastPrinted>
  <dcterms:created xsi:type="dcterms:W3CDTF">2012-05-15T18:12:11Z</dcterms:created>
  <dcterms:modified xsi:type="dcterms:W3CDTF">2020-06-26T19:26:04Z</dcterms:modified>
</cp:coreProperties>
</file>