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333" r:id="rId6"/>
    <p:sldId id="268" r:id="rId7"/>
    <p:sldId id="270" r:id="rId8"/>
    <p:sldId id="269" r:id="rId9"/>
    <p:sldId id="259" r:id="rId10"/>
    <p:sldId id="266" r:id="rId11"/>
    <p:sldId id="267" r:id="rId12"/>
    <p:sldId id="261" r:id="rId13"/>
    <p:sldId id="262" r:id="rId14"/>
    <p:sldId id="263" r:id="rId15"/>
    <p:sldId id="335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2"/>
    <p:restoredTop sz="94629"/>
  </p:normalViewPr>
  <p:slideViewPr>
    <p:cSldViewPr snapToGrid="0" snapToObjects="1">
      <p:cViewPr varScale="1">
        <p:scale>
          <a:sx n="86" d="100"/>
          <a:sy n="86" d="100"/>
        </p:scale>
        <p:origin x="5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D9AAD-FB0A-F14C-8937-269925DFF501}" type="doc">
      <dgm:prSet loTypeId="urn:microsoft.com/office/officeart/2005/8/layout/target2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7051CA-9755-7945-BEF5-E7B5FC061C7F}">
      <dgm:prSet phldrT="[Text]"/>
      <dgm:spPr>
        <a:solidFill>
          <a:srgbClr val="003366">
            <a:alpha val="37000"/>
          </a:srgbClr>
        </a:solidFill>
      </dgm:spPr>
      <dgm:t>
        <a:bodyPr/>
        <a:lstStyle/>
        <a:p>
          <a:r>
            <a:rPr lang="en-US" dirty="0">
              <a:solidFill>
                <a:srgbClr val="003366"/>
              </a:solidFill>
            </a:rPr>
            <a:t>UNR</a:t>
          </a:r>
        </a:p>
      </dgm:t>
    </dgm:pt>
    <dgm:pt modelId="{D48A6BFA-AB60-7C47-A8A5-DFFB071853D5}" type="parTrans" cxnId="{375C437C-17AA-604F-B7CC-91C8B7F470D3}">
      <dgm:prSet/>
      <dgm:spPr/>
      <dgm:t>
        <a:bodyPr/>
        <a:lstStyle/>
        <a:p>
          <a:endParaRPr lang="en-US"/>
        </a:p>
      </dgm:t>
    </dgm:pt>
    <dgm:pt modelId="{BEE0F349-DBF8-A740-8A13-79FC98EC686A}" type="sibTrans" cxnId="{375C437C-17AA-604F-B7CC-91C8B7F470D3}">
      <dgm:prSet/>
      <dgm:spPr/>
      <dgm:t>
        <a:bodyPr/>
        <a:lstStyle/>
        <a:p>
          <a:endParaRPr lang="en-US"/>
        </a:p>
      </dgm:t>
    </dgm:pt>
    <dgm:pt modelId="{B5448EC5-C4CB-B246-B5CC-8BA4EDD2DD1C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rgbClr val="003366"/>
              </a:solidFill>
            </a:rPr>
            <a:t>SCHS</a:t>
          </a:r>
        </a:p>
      </dgm:t>
    </dgm:pt>
    <dgm:pt modelId="{91180D8D-0921-2747-8D0C-B4A138995B80}" type="parTrans" cxnId="{EAA5ECD3-20DE-514B-9FDB-0CC524600F8C}">
      <dgm:prSet/>
      <dgm:spPr/>
      <dgm:t>
        <a:bodyPr/>
        <a:lstStyle/>
        <a:p>
          <a:endParaRPr lang="en-US"/>
        </a:p>
      </dgm:t>
    </dgm:pt>
    <dgm:pt modelId="{BE37E4BE-5955-0243-A45A-C64DC29CCC89}" type="sibTrans" cxnId="{EAA5ECD3-20DE-514B-9FDB-0CC524600F8C}">
      <dgm:prSet/>
      <dgm:spPr/>
      <dgm:t>
        <a:bodyPr/>
        <a:lstStyle/>
        <a:p>
          <a:endParaRPr lang="en-US"/>
        </a:p>
      </dgm:t>
    </dgm:pt>
    <dgm:pt modelId="{A5F76E08-2E5F-7F46-B8A7-A1C2484549D9}">
      <dgm:prSet phldrT="[Text]"/>
      <dgm:spPr>
        <a:solidFill>
          <a:schemeClr val="bg1">
            <a:lumMod val="85000"/>
            <a:alpha val="69000"/>
          </a:schemeClr>
        </a:solidFill>
      </dgm:spPr>
      <dgm:t>
        <a:bodyPr/>
        <a:lstStyle/>
        <a:p>
          <a:r>
            <a:rPr lang="en-US" dirty="0">
              <a:solidFill>
                <a:srgbClr val="003366"/>
              </a:solidFill>
            </a:rPr>
            <a:t>NVPHTC</a:t>
          </a:r>
        </a:p>
      </dgm:t>
    </dgm:pt>
    <dgm:pt modelId="{E5AED208-F8BE-0449-B208-2975EC8553CE}" type="parTrans" cxnId="{B6E942D1-D963-8D45-A8D4-CEDB9D8A35D9}">
      <dgm:prSet/>
      <dgm:spPr/>
      <dgm:t>
        <a:bodyPr/>
        <a:lstStyle/>
        <a:p>
          <a:endParaRPr lang="en-US"/>
        </a:p>
      </dgm:t>
    </dgm:pt>
    <dgm:pt modelId="{DABE5A0D-E34E-A646-8620-D6DE6AD1DEBB}" type="sibTrans" cxnId="{B6E942D1-D963-8D45-A8D4-CEDB9D8A35D9}">
      <dgm:prSet/>
      <dgm:spPr/>
      <dgm:t>
        <a:bodyPr/>
        <a:lstStyle/>
        <a:p>
          <a:endParaRPr lang="en-US"/>
        </a:p>
      </dgm:t>
    </dgm:pt>
    <dgm:pt modelId="{15D55EB1-02EC-3549-BA3F-E55BA411827C}" type="pres">
      <dgm:prSet presAssocID="{44DD9AAD-FB0A-F14C-8937-269925DFF50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D86FF664-4E6A-0B44-A49C-17112C5BFE9C}" type="pres">
      <dgm:prSet presAssocID="{44DD9AAD-FB0A-F14C-8937-269925DFF501}" presName="outerBox" presStyleCnt="0"/>
      <dgm:spPr/>
    </dgm:pt>
    <dgm:pt modelId="{103625E4-0980-8843-AF10-03384E0D0AB8}" type="pres">
      <dgm:prSet presAssocID="{44DD9AAD-FB0A-F14C-8937-269925DFF501}" presName="outerBoxParent" presStyleLbl="node1" presStyleIdx="0" presStyleCnt="3"/>
      <dgm:spPr/>
    </dgm:pt>
    <dgm:pt modelId="{14F20C4E-71C0-CA45-9100-17A461267152}" type="pres">
      <dgm:prSet presAssocID="{44DD9AAD-FB0A-F14C-8937-269925DFF501}" presName="outerBoxChildren" presStyleCnt="0"/>
      <dgm:spPr/>
    </dgm:pt>
    <dgm:pt modelId="{D13CE180-7D8E-DD4B-99F3-0EDA517294A0}" type="pres">
      <dgm:prSet presAssocID="{44DD9AAD-FB0A-F14C-8937-269925DFF501}" presName="middleBox" presStyleCnt="0"/>
      <dgm:spPr/>
    </dgm:pt>
    <dgm:pt modelId="{61EA5E37-FF94-954A-A55B-E7868C746842}" type="pres">
      <dgm:prSet presAssocID="{44DD9AAD-FB0A-F14C-8937-269925DFF501}" presName="middleBoxParent" presStyleLbl="node1" presStyleIdx="1" presStyleCnt="3"/>
      <dgm:spPr/>
    </dgm:pt>
    <dgm:pt modelId="{4F2D4523-6CD7-4346-BE05-FE9B8BFE747E}" type="pres">
      <dgm:prSet presAssocID="{44DD9AAD-FB0A-F14C-8937-269925DFF501}" presName="middleBoxChildren" presStyleCnt="0"/>
      <dgm:spPr/>
    </dgm:pt>
    <dgm:pt modelId="{BE4667F3-8195-CB41-8C9F-CB9445AC9D63}" type="pres">
      <dgm:prSet presAssocID="{44DD9AAD-FB0A-F14C-8937-269925DFF501}" presName="centerBox" presStyleCnt="0"/>
      <dgm:spPr/>
    </dgm:pt>
    <dgm:pt modelId="{74924D69-78E6-854D-BE4A-85E210AF97BB}" type="pres">
      <dgm:prSet presAssocID="{44DD9AAD-FB0A-F14C-8937-269925DFF501}" presName="centerBoxParent" presStyleLbl="node1" presStyleIdx="2" presStyleCnt="3"/>
      <dgm:spPr/>
    </dgm:pt>
  </dgm:ptLst>
  <dgm:cxnLst>
    <dgm:cxn modelId="{1834C73D-9E57-074C-A276-71314331BC79}" type="presOf" srcId="{A5F76E08-2E5F-7F46-B8A7-A1C2484549D9}" destId="{74924D69-78E6-854D-BE4A-85E210AF97BB}" srcOrd="0" destOrd="0" presId="urn:microsoft.com/office/officeart/2005/8/layout/target2"/>
    <dgm:cxn modelId="{A53DE56E-8E35-AA45-A699-7AE0230E47C1}" type="presOf" srcId="{8B7051CA-9755-7945-BEF5-E7B5FC061C7F}" destId="{103625E4-0980-8843-AF10-03384E0D0AB8}" srcOrd="0" destOrd="0" presId="urn:microsoft.com/office/officeart/2005/8/layout/target2"/>
    <dgm:cxn modelId="{0A4CBA76-A1B6-D546-B71F-9587B1514656}" type="presOf" srcId="{B5448EC5-C4CB-B246-B5CC-8BA4EDD2DD1C}" destId="{61EA5E37-FF94-954A-A55B-E7868C746842}" srcOrd="0" destOrd="0" presId="urn:microsoft.com/office/officeart/2005/8/layout/target2"/>
    <dgm:cxn modelId="{375C437C-17AA-604F-B7CC-91C8B7F470D3}" srcId="{44DD9AAD-FB0A-F14C-8937-269925DFF501}" destId="{8B7051CA-9755-7945-BEF5-E7B5FC061C7F}" srcOrd="0" destOrd="0" parTransId="{D48A6BFA-AB60-7C47-A8A5-DFFB071853D5}" sibTransId="{BEE0F349-DBF8-A740-8A13-79FC98EC686A}"/>
    <dgm:cxn modelId="{D7227289-A05C-F647-9C2B-79146CAF90AD}" type="presOf" srcId="{44DD9AAD-FB0A-F14C-8937-269925DFF501}" destId="{15D55EB1-02EC-3549-BA3F-E55BA411827C}" srcOrd="0" destOrd="0" presId="urn:microsoft.com/office/officeart/2005/8/layout/target2"/>
    <dgm:cxn modelId="{B6E942D1-D963-8D45-A8D4-CEDB9D8A35D9}" srcId="{44DD9AAD-FB0A-F14C-8937-269925DFF501}" destId="{A5F76E08-2E5F-7F46-B8A7-A1C2484549D9}" srcOrd="2" destOrd="0" parTransId="{E5AED208-F8BE-0449-B208-2975EC8553CE}" sibTransId="{DABE5A0D-E34E-A646-8620-D6DE6AD1DEBB}"/>
    <dgm:cxn modelId="{EAA5ECD3-20DE-514B-9FDB-0CC524600F8C}" srcId="{44DD9AAD-FB0A-F14C-8937-269925DFF501}" destId="{B5448EC5-C4CB-B246-B5CC-8BA4EDD2DD1C}" srcOrd="1" destOrd="0" parTransId="{91180D8D-0921-2747-8D0C-B4A138995B80}" sibTransId="{BE37E4BE-5955-0243-A45A-C64DC29CCC89}"/>
    <dgm:cxn modelId="{022668C1-92A1-074A-BDD6-8E69CC8A4E66}" type="presParOf" srcId="{15D55EB1-02EC-3549-BA3F-E55BA411827C}" destId="{D86FF664-4E6A-0B44-A49C-17112C5BFE9C}" srcOrd="0" destOrd="0" presId="urn:microsoft.com/office/officeart/2005/8/layout/target2"/>
    <dgm:cxn modelId="{4051B25E-F8C3-1241-B93B-9C29A505B80E}" type="presParOf" srcId="{D86FF664-4E6A-0B44-A49C-17112C5BFE9C}" destId="{103625E4-0980-8843-AF10-03384E0D0AB8}" srcOrd="0" destOrd="0" presId="urn:microsoft.com/office/officeart/2005/8/layout/target2"/>
    <dgm:cxn modelId="{8B90EF23-CFB3-8047-B10E-9A771924D77C}" type="presParOf" srcId="{D86FF664-4E6A-0B44-A49C-17112C5BFE9C}" destId="{14F20C4E-71C0-CA45-9100-17A461267152}" srcOrd="1" destOrd="0" presId="urn:microsoft.com/office/officeart/2005/8/layout/target2"/>
    <dgm:cxn modelId="{F9524E10-4586-5549-8A5E-D07A266E25FE}" type="presParOf" srcId="{15D55EB1-02EC-3549-BA3F-E55BA411827C}" destId="{D13CE180-7D8E-DD4B-99F3-0EDA517294A0}" srcOrd="1" destOrd="0" presId="urn:microsoft.com/office/officeart/2005/8/layout/target2"/>
    <dgm:cxn modelId="{D287C7E0-B1EE-5246-9A64-9C5969734529}" type="presParOf" srcId="{D13CE180-7D8E-DD4B-99F3-0EDA517294A0}" destId="{61EA5E37-FF94-954A-A55B-E7868C746842}" srcOrd="0" destOrd="0" presId="urn:microsoft.com/office/officeart/2005/8/layout/target2"/>
    <dgm:cxn modelId="{8714DA93-FF10-7942-A02E-C1594C8DE3E6}" type="presParOf" srcId="{D13CE180-7D8E-DD4B-99F3-0EDA517294A0}" destId="{4F2D4523-6CD7-4346-BE05-FE9B8BFE747E}" srcOrd="1" destOrd="0" presId="urn:microsoft.com/office/officeart/2005/8/layout/target2"/>
    <dgm:cxn modelId="{19B7E102-C77B-CD40-B9F9-B5CAE3C73C0E}" type="presParOf" srcId="{15D55EB1-02EC-3549-BA3F-E55BA411827C}" destId="{BE4667F3-8195-CB41-8C9F-CB9445AC9D63}" srcOrd="2" destOrd="0" presId="urn:microsoft.com/office/officeart/2005/8/layout/target2"/>
    <dgm:cxn modelId="{DF6B8A91-1581-4749-A45A-35346095AF94}" type="presParOf" srcId="{BE4667F3-8195-CB41-8C9F-CB9445AC9D63}" destId="{74924D69-78E6-854D-BE4A-85E210AF97BB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625E4-0980-8843-AF10-03384E0D0AB8}">
      <dsp:nvSpPr>
        <dsp:cNvPr id="0" name=""/>
        <dsp:cNvSpPr/>
      </dsp:nvSpPr>
      <dsp:spPr>
        <a:xfrm>
          <a:off x="0" y="0"/>
          <a:ext cx="11353800" cy="5643563"/>
        </a:xfrm>
        <a:prstGeom prst="roundRect">
          <a:avLst>
            <a:gd name="adj" fmla="val 8500"/>
          </a:avLst>
        </a:prstGeom>
        <a:solidFill>
          <a:srgbClr val="003366">
            <a:alpha val="37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4380032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>
              <a:solidFill>
                <a:srgbClr val="003366"/>
              </a:solidFill>
            </a:rPr>
            <a:t>UNR</a:t>
          </a:r>
        </a:p>
      </dsp:txBody>
      <dsp:txXfrm>
        <a:off x="140500" y="140500"/>
        <a:ext cx="11072800" cy="5362563"/>
      </dsp:txXfrm>
    </dsp:sp>
    <dsp:sp modelId="{61EA5E37-FF94-954A-A55B-E7868C746842}">
      <dsp:nvSpPr>
        <dsp:cNvPr id="0" name=""/>
        <dsp:cNvSpPr/>
      </dsp:nvSpPr>
      <dsp:spPr>
        <a:xfrm>
          <a:off x="283845" y="1410890"/>
          <a:ext cx="10786110" cy="3950494"/>
        </a:xfrm>
        <a:prstGeom prst="roundRect">
          <a:avLst>
            <a:gd name="adj" fmla="val 105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508564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>
              <a:solidFill>
                <a:srgbClr val="003366"/>
              </a:solidFill>
            </a:rPr>
            <a:t>SCHS</a:t>
          </a:r>
        </a:p>
      </dsp:txBody>
      <dsp:txXfrm>
        <a:off x="405336" y="1532381"/>
        <a:ext cx="10543128" cy="3707512"/>
      </dsp:txXfrm>
    </dsp:sp>
    <dsp:sp modelId="{74924D69-78E6-854D-BE4A-85E210AF97BB}">
      <dsp:nvSpPr>
        <dsp:cNvPr id="0" name=""/>
        <dsp:cNvSpPr/>
      </dsp:nvSpPr>
      <dsp:spPr>
        <a:xfrm>
          <a:off x="567690" y="2821781"/>
          <a:ext cx="10218420" cy="2257425"/>
        </a:xfrm>
        <a:prstGeom prst="roundRect">
          <a:avLst>
            <a:gd name="adj" fmla="val 10500"/>
          </a:avLst>
        </a:prstGeom>
        <a:solidFill>
          <a:schemeClr val="bg1">
            <a:lumMod val="85000"/>
            <a:alpha val="6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39116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>
              <a:solidFill>
                <a:srgbClr val="003366"/>
              </a:solidFill>
            </a:rPr>
            <a:t>NVPHTC</a:t>
          </a:r>
        </a:p>
      </dsp:txBody>
      <dsp:txXfrm>
        <a:off x="637114" y="2891205"/>
        <a:ext cx="10079572" cy="2118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E73A3-5C37-2744-941C-2BFF4AA39C6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EA24F-04C1-3141-8A75-2077EB318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3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00F46-5927-404B-A2D5-FAE483EFF0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8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1B51-3742-6844-8190-B467D7F98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471" y="888066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FBE57-AF2D-D544-84AB-17373F330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471" y="355366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3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8C4E2-C3EB-8744-9280-F7BC9BD1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0E20-E74E-B149-A245-346C94AF12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7F279-1AD4-6742-8476-AD75F6FE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AADF1-DE36-9E47-AB34-FE4E8D5C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569A-913A-7544-B153-CB0C7DD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111A-BE02-D948-93FC-70FD4FFE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5112-B6D9-B946-B84D-0AF54E06C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26E9-BC00-C346-ABB8-51F1F8E26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0E20-E74E-B149-A245-346C94AF12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49EBF-2986-AF47-94C8-07538A1F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1DCB9-DE32-BD44-BA81-DC8440F9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569A-913A-7544-B153-CB0C7DD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5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111A-BE02-D948-93FC-70FD4FFE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5112-B6D9-B946-B84D-0AF54E06C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26E9-BC00-C346-ABB8-51F1F8E26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0E20-E74E-B149-A245-346C94AF12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49EBF-2986-AF47-94C8-07538A1F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1DCB9-DE32-BD44-BA81-DC8440F9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569A-913A-7544-B153-CB0C7DD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2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E239E-1F2B-D245-B986-0519CB70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3A798-39FB-6B4B-8DFF-03FA817B1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885C2-4E30-7040-B223-BFD0D72D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0E20-E74E-B149-A245-346C94AF12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ADC28-4A0B-1E44-B357-21E76CB52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019CC-A53E-C141-ABD8-ED71D179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569A-913A-7544-B153-CB0C7DD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3A15-E924-B64A-B003-4B8B5652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1EA54-7649-CD45-AC4E-874C2CC28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D1661-DB3C-564C-8C66-BF89F0F31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1C22D-3109-6943-BA87-B525AFA5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0E20-E74E-B149-A245-346C94AF12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8467B-76B1-5C42-9AF3-B6475809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7A266-F815-0949-973F-37D3443E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569A-913A-7544-B153-CB0C7DD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1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5B14-1B9A-F043-AB0D-DCFD4CD3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FB121-C933-4A4A-91F4-3096E86C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8BD26-5F76-7F44-A98D-52F29870D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C4083-2988-BF41-912F-9D6A44C31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062D8-908B-AB44-B8DA-39A46ABA1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25C3A7-842F-3147-92D2-1351CA42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0E20-E74E-B149-A245-346C94AF12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65D8A7-3660-5A44-ACAA-A212A940A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F9E7F-79C4-C844-A53F-F8E7CE06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569A-913A-7544-B153-CB0C7DD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9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8045F8-7348-704A-82E0-537B206B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0E20-E74E-B149-A245-346C94AF12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2FD642-2B7B-D041-8FCB-27AF6D1E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A52CA-E8EF-C142-8780-3DBC6977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569A-913A-7544-B153-CB0C7DD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7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78129-19EF-C040-91C4-03BBD043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64C62-8AC4-DB4A-8E11-BF33EA77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E801D-1765-6540-AF3A-15DD2B231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318A3-24C9-3943-83DE-C911FEF6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0E20-E74E-B149-A245-346C94AF12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1CBA2-05E3-C343-B3E0-6D1EE80E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BD750-88EC-5140-97FA-2E92BB0B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569A-913A-7544-B153-CB0C7DD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1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F3757-C3A1-C647-B47C-E92F3115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E8C14F-149C-BD4A-8596-A2FA2077A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76F2A-5172-204B-86FC-3C96C0613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6B8B4-8915-9242-929F-1F308F830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0E20-E74E-B149-A245-346C94AF12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20865-9603-0F49-838F-7B7FFE17C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AD503-CC7E-4D45-A973-30F97381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569A-913A-7544-B153-CB0C7DD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5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A2CF1D-3B6F-714E-A454-7AE138C7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ACE9D-2DFF-494D-B3E3-92C10929C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55039-311C-EA4C-9EC7-54C697B29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0E20-E74E-B149-A245-346C94AF12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11774-CFFF-3443-BEEE-076FEE17E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9A1CB-C3EA-A841-A81C-582ABF069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9569A-913A-7544-B153-CB0C7DD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1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zdupin@unr.edu" TargetMode="External"/><Relationship Id="rId2" Type="http://schemas.openxmlformats.org/officeDocument/2006/relationships/hyperlink" Target="mailto:tlensch@unr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gdermid@unr.ed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FF78-5C9A-2F4D-9FCB-3AD193BFD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471" y="888066"/>
            <a:ext cx="8910917" cy="2387600"/>
          </a:xfrm>
        </p:spPr>
        <p:txBody>
          <a:bodyPr>
            <a:normAutofit/>
          </a:bodyPr>
          <a:lstStyle/>
          <a:p>
            <a:r>
              <a:rPr lang="en-US" sz="4400" dirty="0"/>
              <a:t>COVID-19: Training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34248-825D-AE41-B551-50A0B7120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471" y="4314172"/>
            <a:ext cx="9144000" cy="1655762"/>
          </a:xfrm>
        </p:spPr>
        <p:txBody>
          <a:bodyPr/>
          <a:lstStyle/>
          <a:p>
            <a:r>
              <a:rPr lang="en-US" dirty="0"/>
              <a:t>Taylor Lensch, Zach </a:t>
            </a:r>
            <a:r>
              <a:rPr lang="en-US" dirty="0" err="1"/>
              <a:t>Dupin</a:t>
            </a:r>
            <a:r>
              <a:rPr lang="en-US" dirty="0"/>
              <a:t>, Gerold </a:t>
            </a:r>
            <a:r>
              <a:rPr lang="en-US" dirty="0" err="1"/>
              <a:t>Dermid</a:t>
            </a:r>
            <a:endParaRPr lang="en-US" dirty="0"/>
          </a:p>
          <a:p>
            <a:r>
              <a:rPr lang="en-US" dirty="0"/>
              <a:t>Nevada Public Health Training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7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ED89-7B3C-1946-A991-88C3780F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D62E9-FFB2-414B-8CCC-983150EE5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Currently 10 available and more upcoming!</a:t>
            </a:r>
          </a:p>
          <a:p>
            <a:pPr lvl="1"/>
            <a:r>
              <a:rPr lang="en-US" dirty="0"/>
              <a:t>All for free!</a:t>
            </a:r>
          </a:p>
          <a:p>
            <a:endParaRPr lang="en-US" dirty="0"/>
          </a:p>
          <a:p>
            <a:r>
              <a:rPr lang="en-US" dirty="0"/>
              <a:t>Special COVID-related topics</a:t>
            </a:r>
          </a:p>
          <a:p>
            <a:pPr lvl="1"/>
            <a:r>
              <a:rPr lang="en-US" dirty="0"/>
              <a:t>Brief and effective communication strategies</a:t>
            </a:r>
          </a:p>
          <a:p>
            <a:pPr lvl="1"/>
            <a:r>
              <a:rPr lang="en-US" dirty="0"/>
              <a:t>Mental health during COVID</a:t>
            </a:r>
          </a:p>
          <a:p>
            <a:pPr lvl="1"/>
            <a:r>
              <a:rPr lang="en-US" dirty="0"/>
              <a:t>Importance of vaccinations</a:t>
            </a:r>
          </a:p>
          <a:p>
            <a:pPr lvl="1"/>
            <a:endParaRPr lang="en-US" dirty="0"/>
          </a:p>
          <a:p>
            <a:r>
              <a:rPr lang="en-US" dirty="0"/>
              <a:t>Live every Friday at 10 AM</a:t>
            </a:r>
          </a:p>
          <a:p>
            <a:endParaRPr lang="en-US" dirty="0"/>
          </a:p>
          <a:p>
            <a:r>
              <a:rPr lang="en-US" dirty="0"/>
              <a:t>All trainings are recorded and can be watched on your own time (</a:t>
            </a:r>
            <a:r>
              <a:rPr lang="en-US" dirty="0" err="1"/>
              <a:t>makinghealthhappen.org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464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05BED-74A7-1946-95A9-D21918DB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– July 31 (10 AM)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FD76B5-38CB-064F-8588-61BD3CBF3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5543"/>
            <a:ext cx="10515600" cy="3806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7E8087-0046-1C45-B139-D8CAED29A1AC}"/>
              </a:ext>
            </a:extLst>
          </p:cNvPr>
          <p:cNvSpPr txBox="1"/>
          <p:nvPr/>
        </p:nvSpPr>
        <p:spPr>
          <a:xfrm>
            <a:off x="4453467" y="5688056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Register: </a:t>
            </a:r>
            <a:r>
              <a:rPr lang="en-US" b="1" dirty="0" err="1"/>
              <a:t>makinghealthhappen.org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139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963C6-7696-7647-B365-D48ED641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9DCAB-5422-2D42-89F7-E6419DA5E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04847" cy="4351338"/>
          </a:xfrm>
        </p:spPr>
        <p:txBody>
          <a:bodyPr/>
          <a:lstStyle/>
          <a:p>
            <a:r>
              <a:rPr lang="en-US" dirty="0"/>
              <a:t>We are also happy to develop tailored trainings specific to individual community needs</a:t>
            </a:r>
          </a:p>
          <a:p>
            <a:pPr lvl="1"/>
            <a:r>
              <a:rPr lang="en-US" dirty="0"/>
              <a:t>Zoom or in-person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58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3A84-2F9B-664B-AF74-6AF444701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31606-74FA-A941-BE5F-E47CCE753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Taylor Lensch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Contact Tracing Manager (</a:t>
            </a:r>
            <a:r>
              <a:rPr lang="en-US" dirty="0">
                <a:hlinkClick r:id="rId2"/>
              </a:rPr>
              <a:t>tlensch@unr.edu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Zach </a:t>
            </a:r>
            <a:r>
              <a:rPr lang="en-US" b="1" dirty="0" err="1"/>
              <a:t>Dupin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Contact Tracing Supervisor (</a:t>
            </a:r>
            <a:r>
              <a:rPr lang="en-US" dirty="0">
                <a:hlinkClick r:id="rId3"/>
              </a:rPr>
              <a:t>zdupin@unr.edu</a:t>
            </a:r>
            <a:r>
              <a:rPr lang="en-US" dirty="0"/>
              <a:t>)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Gerold </a:t>
            </a:r>
            <a:r>
              <a:rPr lang="en-US" b="1" dirty="0" err="1"/>
              <a:t>Dermid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Director of Nevada Public Health Training Center (</a:t>
            </a:r>
            <a:r>
              <a:rPr lang="en-US" dirty="0">
                <a:hlinkClick r:id="rId4"/>
              </a:rPr>
              <a:t>gdermid@unr.edu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7559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E9F42E2-642B-8742-B06F-FEBA41DF8D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1800" y="406400"/>
          <a:ext cx="11353800" cy="564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CA0BDE0-68C5-CE45-9DEC-78702EC5C3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6481" y="1938043"/>
            <a:ext cx="4829186" cy="12317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6635A6-5B0D-4845-8519-9AB11130B5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3403" y="3414724"/>
            <a:ext cx="6286500" cy="189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7C0B3B-C77F-7049-AF81-927F76F196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3817" y="722473"/>
            <a:ext cx="2707257" cy="80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5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51617-D20D-0E48-AD9D-E5066F44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COVID Response at the NV Public Health Training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9709D-38FE-9B4E-8AA3-0323B995A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Contact Tracing (~50 contact tracers/supervisors/managers)</a:t>
            </a:r>
          </a:p>
          <a:p>
            <a:pPr lvl="1"/>
            <a:r>
              <a:rPr lang="en-US" dirty="0"/>
              <a:t>Washoe County Health District</a:t>
            </a:r>
          </a:p>
          <a:p>
            <a:pPr lvl="1"/>
            <a:r>
              <a:rPr lang="en-US" dirty="0"/>
              <a:t>Carson City Health and Human Services</a:t>
            </a:r>
          </a:p>
          <a:p>
            <a:pPr lvl="1"/>
            <a:r>
              <a:rPr lang="en-US" dirty="0"/>
              <a:t>NV Public Health Training Center (rural communities)</a:t>
            </a:r>
          </a:p>
          <a:p>
            <a:pPr lvl="1"/>
            <a:endParaRPr lang="en-US" dirty="0"/>
          </a:p>
          <a:p>
            <a:r>
              <a:rPr lang="en-US" dirty="0"/>
              <a:t>COVID-19 Call Center (~20 call center staff)</a:t>
            </a:r>
          </a:p>
          <a:p>
            <a:endParaRPr lang="en-US" dirty="0"/>
          </a:p>
          <a:p>
            <a:r>
              <a:rPr lang="en-US" dirty="0"/>
              <a:t>COVID-19 testing support (~20 testing staff)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9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51617-D20D-0E48-AD9D-E5066F44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COVID Response at the NV Public Health Training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9709D-38FE-9B4E-8AA3-0323B995A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Monitor and evaluate the efficiency and effectiveness of our contact tracing efforts</a:t>
            </a:r>
          </a:p>
          <a:p>
            <a:endParaRPr lang="en-US" dirty="0"/>
          </a:p>
          <a:p>
            <a:r>
              <a:rPr lang="en-US" dirty="0"/>
              <a:t>Provide technical assistance related to contact tracing and COVID response</a:t>
            </a:r>
          </a:p>
          <a:p>
            <a:endParaRPr lang="en-US" dirty="0"/>
          </a:p>
          <a:p>
            <a:r>
              <a:rPr lang="en-US" dirty="0"/>
              <a:t>COVID-related capacity building and training</a:t>
            </a:r>
          </a:p>
        </p:txBody>
      </p:sp>
    </p:spTree>
    <p:extLst>
      <p:ext uri="{BB962C8B-B14F-4D97-AF65-F5344CB8AC3E}">
        <p14:creationId xmlns:p14="http://schemas.microsoft.com/office/powerpoint/2010/main" val="397477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5FB6-D881-1E47-A49D-6DC017662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contact tracing involve?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C9640-6248-DC47-82E8-13E843E74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Interviewing people with COVID-19 to identify everyone they had close contact with during the time they may have been infectious</a:t>
            </a:r>
          </a:p>
          <a:p>
            <a:endParaRPr lang="en-US" dirty="0"/>
          </a:p>
          <a:p>
            <a:r>
              <a:rPr lang="en-US" dirty="0"/>
              <a:t>Notifying contacts of their potential exposure</a:t>
            </a:r>
          </a:p>
          <a:p>
            <a:endParaRPr lang="en-US" dirty="0"/>
          </a:p>
          <a:p>
            <a:r>
              <a:rPr lang="en-US" dirty="0"/>
              <a:t>Referring contacts for testing</a:t>
            </a:r>
          </a:p>
          <a:p>
            <a:endParaRPr lang="en-US" dirty="0"/>
          </a:p>
          <a:p>
            <a:r>
              <a:rPr lang="en-US" dirty="0"/>
              <a:t>Monitoring contacts for signs and symptoms of COVID-19</a:t>
            </a:r>
          </a:p>
          <a:p>
            <a:endParaRPr lang="en-US" dirty="0"/>
          </a:p>
          <a:p>
            <a:r>
              <a:rPr lang="en-US" dirty="0"/>
              <a:t>Connecting contacts with services they might need during the self-quarantine period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641A0F-C31B-3549-8C56-02A0EB4B5A66}"/>
              </a:ext>
            </a:extLst>
          </p:cNvPr>
          <p:cNvSpPr txBox="1"/>
          <p:nvPr/>
        </p:nvSpPr>
        <p:spPr>
          <a:xfrm>
            <a:off x="9194799" y="5942568"/>
            <a:ext cx="299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CDC – Contact Tracing, 2020.</a:t>
            </a:r>
          </a:p>
        </p:txBody>
      </p:sp>
    </p:spTree>
    <p:extLst>
      <p:ext uri="{BB962C8B-B14F-4D97-AF65-F5344CB8AC3E}">
        <p14:creationId xmlns:p14="http://schemas.microsoft.com/office/powerpoint/2010/main" val="233171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36EBB7-028E-EF41-AFB1-94D9F81E9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49" y="1737360"/>
            <a:ext cx="9948853" cy="33832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F745364-CE74-B047-BF14-61AB87B29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Our Trainings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C7EC17-EE85-1643-9717-B90A28448664}"/>
              </a:ext>
            </a:extLst>
          </p:cNvPr>
          <p:cNvSpPr txBox="1"/>
          <p:nvPr/>
        </p:nvSpPr>
        <p:spPr>
          <a:xfrm>
            <a:off x="3883959" y="5580528"/>
            <a:ext cx="442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Available for free: </a:t>
            </a:r>
            <a:r>
              <a:rPr lang="en-US" b="1" dirty="0" err="1"/>
              <a:t>makinghealthhappen.org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280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3DB28-B90C-0042-B39B-B5FDCB8D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Nevada Contact Tracing Certification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18C0C-4F07-3F49-B2BB-143B75D7B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Association of State and Tribal Health Organization (ASTHO) Contact Tracing Training</a:t>
            </a:r>
          </a:p>
          <a:p>
            <a:pPr lvl="1"/>
            <a:r>
              <a:rPr lang="en-US" dirty="0"/>
              <a:t>3 hours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Johns Hopkins Contact Tracing Training (through Coursera)</a:t>
            </a:r>
          </a:p>
          <a:p>
            <a:pPr lvl="1"/>
            <a:r>
              <a:rPr lang="en-US" dirty="0"/>
              <a:t>6 hours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Nevada-specific Contact Tracing Presentation</a:t>
            </a:r>
          </a:p>
          <a:p>
            <a:pPr lvl="1"/>
            <a:r>
              <a:rPr lang="en-US" dirty="0"/>
              <a:t>2 hours</a:t>
            </a:r>
          </a:p>
        </p:txBody>
      </p:sp>
    </p:spTree>
    <p:extLst>
      <p:ext uri="{BB962C8B-B14F-4D97-AF65-F5344CB8AC3E}">
        <p14:creationId xmlns:p14="http://schemas.microsoft.com/office/powerpoint/2010/main" val="1467814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DC028-4D9E-424F-9B03-79220E93A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 in the trainings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01A51-5003-9843-8281-39D15DC6D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Basics of the SARS-CoV2 virus and COVID-19</a:t>
            </a:r>
          </a:p>
          <a:p>
            <a:r>
              <a:rPr lang="en-US" dirty="0"/>
              <a:t>Basic of Contact Tracing</a:t>
            </a:r>
          </a:p>
          <a:p>
            <a:pPr lvl="1"/>
            <a:r>
              <a:rPr lang="en-US" dirty="0"/>
              <a:t>Interviewing techniques</a:t>
            </a:r>
          </a:p>
          <a:p>
            <a:pPr lvl="1"/>
            <a:r>
              <a:rPr lang="en-US" dirty="0"/>
              <a:t>Building rapport</a:t>
            </a:r>
          </a:p>
          <a:p>
            <a:pPr lvl="1"/>
            <a:r>
              <a:rPr lang="en-US" dirty="0"/>
              <a:t>Strategies for effective communication</a:t>
            </a:r>
          </a:p>
          <a:p>
            <a:pPr lvl="1"/>
            <a:r>
              <a:rPr lang="en-US" dirty="0"/>
              <a:t>Handling difficult situations</a:t>
            </a:r>
          </a:p>
          <a:p>
            <a:r>
              <a:rPr lang="en-US" dirty="0"/>
              <a:t>Data Quality</a:t>
            </a:r>
          </a:p>
          <a:p>
            <a:r>
              <a:rPr lang="en-US" dirty="0"/>
              <a:t>Maintaining Confidentiality and Ethical Standards</a:t>
            </a:r>
          </a:p>
        </p:txBody>
      </p:sp>
    </p:spTree>
    <p:extLst>
      <p:ext uri="{BB962C8B-B14F-4D97-AF65-F5344CB8AC3E}">
        <p14:creationId xmlns:p14="http://schemas.microsoft.com/office/powerpoint/2010/main" val="191075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745364-CE74-B047-BF14-61AB87B29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Other Trainings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B829A-CBBE-2F44-AD13-22152EA85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2197101"/>
            <a:ext cx="5765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46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2C7E50983A14092B4A636C1EE8929" ma:contentTypeVersion="10" ma:contentTypeDescription="Create a new document." ma:contentTypeScope="" ma:versionID="ec9e78b760aad13a8e9c0afe090c0d60">
  <xsd:schema xmlns:xsd="http://www.w3.org/2001/XMLSchema" xmlns:xs="http://www.w3.org/2001/XMLSchema" xmlns:p="http://schemas.microsoft.com/office/2006/metadata/properties" xmlns:ns2="aa9735c6-9c28-4fff-9040-e3494dc70408" targetNamespace="http://schemas.microsoft.com/office/2006/metadata/properties" ma:root="true" ma:fieldsID="d79ac04d729ea3d55ff62f9bca2f1407" ns2:_="">
    <xsd:import namespace="aa9735c6-9c28-4fff-9040-e3494dc704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735c6-9c28-4fff-9040-e3494dc704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BB63AD-3923-4AF5-B59A-B7590547E0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E85412-B63D-4F8C-A2C6-96D12A5BDD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9735c6-9c28-4fff-9040-e3494dc704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BE9EC4-D41F-486C-B298-BDC5BFFC458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a9735c6-9c28-4fff-9040-e3494dc7040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381</Words>
  <Application>Microsoft Office PowerPoint</Application>
  <PresentationFormat>Widescreen</PresentationFormat>
  <Paragraphs>83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Franklin Gothic Medium</vt:lpstr>
      <vt:lpstr>Franklin Gothic Medium Cond</vt:lpstr>
      <vt:lpstr>Office Theme</vt:lpstr>
      <vt:lpstr>COVID-19: Training Opportunities</vt:lpstr>
      <vt:lpstr>PowerPoint Presentation</vt:lpstr>
      <vt:lpstr>COVID Response at the NV Public Health Training Center</vt:lpstr>
      <vt:lpstr>COVID Response at the NV Public Health Training Center</vt:lpstr>
      <vt:lpstr>What does contact tracing involve?</vt:lpstr>
      <vt:lpstr>Our Trainings</vt:lpstr>
      <vt:lpstr>Nevada Contact Tracing Certification Course</vt:lpstr>
      <vt:lpstr>Topics covered in the trainings </vt:lpstr>
      <vt:lpstr>Other Trainings</vt:lpstr>
      <vt:lpstr>COVID-19 Series</vt:lpstr>
      <vt:lpstr>Upcoming – July 31 (10 AM)</vt:lpstr>
      <vt:lpstr>Additional Training</vt:lpstr>
      <vt:lpstr>Technical Assistance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 Morning</dc:creator>
  <cp:lastModifiedBy>Vicki Hebb</cp:lastModifiedBy>
  <cp:revision>25</cp:revision>
  <dcterms:created xsi:type="dcterms:W3CDTF">2019-07-22T17:29:24Z</dcterms:created>
  <dcterms:modified xsi:type="dcterms:W3CDTF">2020-07-24T15:43:26Z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0x0101009FA2C7E50983A14092B4A636C1EE8929</vt:lpwstr>
  </property>
</Properties>
</file>